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60" r:id="rId7"/>
    <p:sldId id="283" r:id="rId8"/>
    <p:sldId id="261" r:id="rId9"/>
    <p:sldId id="262" r:id="rId10"/>
    <p:sldId id="264" r:id="rId11"/>
    <p:sldId id="277" r:id="rId12"/>
    <p:sldId id="278" r:id="rId13"/>
    <p:sldId id="266" r:id="rId14"/>
    <p:sldId id="267" r:id="rId15"/>
    <p:sldId id="268" r:id="rId16"/>
    <p:sldId id="279" r:id="rId17"/>
    <p:sldId id="293" r:id="rId18"/>
    <p:sldId id="280" r:id="rId19"/>
    <p:sldId id="290" r:id="rId20"/>
    <p:sldId id="291" r:id="rId21"/>
    <p:sldId id="285" r:id="rId22"/>
    <p:sldId id="295" r:id="rId23"/>
    <p:sldId id="286" r:id="rId24"/>
    <p:sldId id="288" r:id="rId25"/>
    <p:sldId id="289" r:id="rId26"/>
    <p:sldId id="287" r:id="rId27"/>
    <p:sldId id="269" r:id="rId28"/>
    <p:sldId id="284" r:id="rId29"/>
    <p:sldId id="297" r:id="rId30"/>
    <p:sldId id="298" r:id="rId31"/>
    <p:sldId id="270" r:id="rId32"/>
    <p:sldId id="271" r:id="rId33"/>
    <p:sldId id="272" r:id="rId34"/>
    <p:sldId id="273" r:id="rId35"/>
    <p:sldId id="274" r:id="rId36"/>
    <p:sldId id="292" r:id="rId37"/>
    <p:sldId id="275"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itte, Laura Catherine" initials="PLC" lastIdx="2" clrIdx="0">
    <p:extLst>
      <p:ext uri="{19B8F6BF-5375-455C-9EA6-DF929625EA0E}">
        <p15:presenceInfo xmlns:p15="http://schemas.microsoft.com/office/powerpoint/2012/main" userId="S-1-5-21-344340502-4252695000-2390403120-1522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4-26T15:19:11.909" idx="1">
    <p:pos x="10" y="10"/>
    <p:text/>
    <p:extLst>
      <p:ext uri="{C676402C-5697-4E1C-873F-D02D1690AC5C}">
        <p15:threadingInfo xmlns:p15="http://schemas.microsoft.com/office/powerpoint/2012/main" timeZoneBias="240"/>
      </p:ext>
    </p:extLst>
  </p:cm>
  <p:cm authorId="1" dt="2017-04-26T15:19:57.050" idx="2">
    <p:pos x="106" y="106"/>
    <p:text>Most kids with ASD who have ritualistic behavior don't appear distressed by it.  However, some kids with OCD without ASD also don't report distress, particularly if the compulsive behavior reduces or neutralizes distress, even if the behavior is interfering.</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72ABC-120A-469F-909E-F2CF28246C88}" type="doc">
      <dgm:prSet loTypeId="urn:microsoft.com/office/officeart/2005/8/layout/venn1" loCatId="relationship" qsTypeId="urn:microsoft.com/office/officeart/2005/8/quickstyle/simple1" qsCatId="simple" csTypeId="urn:microsoft.com/office/officeart/2005/8/colors/colorful4" csCatId="colorful" phldr="1"/>
      <dgm:spPr/>
    </dgm:pt>
    <dgm:pt modelId="{A331B37D-4640-467C-8A2F-B68866EC6966}">
      <dgm:prSet phldrT="[Text]"/>
      <dgm:spPr/>
      <dgm:t>
        <a:bodyPr/>
        <a:lstStyle/>
        <a:p>
          <a:r>
            <a:rPr lang="en-US" dirty="0"/>
            <a:t>ASD</a:t>
          </a:r>
        </a:p>
      </dgm:t>
    </dgm:pt>
    <dgm:pt modelId="{595DC8E6-F359-4FB6-AB7F-F1FEB5395B4D}" type="parTrans" cxnId="{1199C0DA-EF77-48FA-B3C5-BA196B091D61}">
      <dgm:prSet/>
      <dgm:spPr/>
      <dgm:t>
        <a:bodyPr/>
        <a:lstStyle/>
        <a:p>
          <a:endParaRPr lang="en-US"/>
        </a:p>
      </dgm:t>
    </dgm:pt>
    <dgm:pt modelId="{9C0BCCF4-2531-4A2E-A805-AAA215E8C849}" type="sibTrans" cxnId="{1199C0DA-EF77-48FA-B3C5-BA196B091D61}">
      <dgm:prSet/>
      <dgm:spPr/>
      <dgm:t>
        <a:bodyPr/>
        <a:lstStyle/>
        <a:p>
          <a:endParaRPr lang="en-US"/>
        </a:p>
      </dgm:t>
    </dgm:pt>
    <dgm:pt modelId="{5476BB01-552A-4B92-88EE-EB15938BEE9D}">
      <dgm:prSet phldrT="[Text]"/>
      <dgm:spPr/>
      <dgm:t>
        <a:bodyPr/>
        <a:lstStyle/>
        <a:p>
          <a:r>
            <a:rPr lang="en-US" dirty="0"/>
            <a:t>Anxiety</a:t>
          </a:r>
        </a:p>
      </dgm:t>
    </dgm:pt>
    <dgm:pt modelId="{2F61B8C0-0C75-4665-8E60-8565EC884D38}" type="parTrans" cxnId="{F61268DA-6C02-42FB-B70D-6D7B6BBB4828}">
      <dgm:prSet/>
      <dgm:spPr/>
      <dgm:t>
        <a:bodyPr/>
        <a:lstStyle/>
        <a:p>
          <a:endParaRPr lang="en-US"/>
        </a:p>
      </dgm:t>
    </dgm:pt>
    <dgm:pt modelId="{DC46DD4C-9CA6-47DF-9393-66565C8594EC}" type="sibTrans" cxnId="{F61268DA-6C02-42FB-B70D-6D7B6BBB4828}">
      <dgm:prSet/>
      <dgm:spPr/>
      <dgm:t>
        <a:bodyPr/>
        <a:lstStyle/>
        <a:p>
          <a:endParaRPr lang="en-US"/>
        </a:p>
      </dgm:t>
    </dgm:pt>
    <dgm:pt modelId="{F839F4D8-F549-42DF-A0A2-7BD0CD6B9132}" type="pres">
      <dgm:prSet presAssocID="{B6D72ABC-120A-469F-909E-F2CF28246C88}" presName="compositeShape" presStyleCnt="0">
        <dgm:presLayoutVars>
          <dgm:chMax val="7"/>
          <dgm:dir/>
          <dgm:resizeHandles val="exact"/>
        </dgm:presLayoutVars>
      </dgm:prSet>
      <dgm:spPr/>
    </dgm:pt>
    <dgm:pt modelId="{3F46AA38-319F-4CA2-9615-54D6102106A0}" type="pres">
      <dgm:prSet presAssocID="{A331B37D-4640-467C-8A2F-B68866EC6966}" presName="circ1" presStyleLbl="vennNode1" presStyleIdx="0" presStyleCnt="2"/>
      <dgm:spPr/>
      <dgm:t>
        <a:bodyPr/>
        <a:lstStyle/>
        <a:p>
          <a:endParaRPr lang="en-US"/>
        </a:p>
      </dgm:t>
    </dgm:pt>
    <dgm:pt modelId="{EE096316-4B89-40AB-8F28-F1BC1CEBBFD3}" type="pres">
      <dgm:prSet presAssocID="{A331B37D-4640-467C-8A2F-B68866EC6966}" presName="circ1Tx" presStyleLbl="revTx" presStyleIdx="0" presStyleCnt="0">
        <dgm:presLayoutVars>
          <dgm:chMax val="0"/>
          <dgm:chPref val="0"/>
          <dgm:bulletEnabled val="1"/>
        </dgm:presLayoutVars>
      </dgm:prSet>
      <dgm:spPr/>
      <dgm:t>
        <a:bodyPr/>
        <a:lstStyle/>
        <a:p>
          <a:endParaRPr lang="en-US"/>
        </a:p>
      </dgm:t>
    </dgm:pt>
    <dgm:pt modelId="{038B3AAA-6761-45A7-8F73-9F415868CDB0}" type="pres">
      <dgm:prSet presAssocID="{5476BB01-552A-4B92-88EE-EB15938BEE9D}" presName="circ2" presStyleLbl="vennNode1" presStyleIdx="1" presStyleCnt="2"/>
      <dgm:spPr/>
      <dgm:t>
        <a:bodyPr/>
        <a:lstStyle/>
        <a:p>
          <a:endParaRPr lang="en-US"/>
        </a:p>
      </dgm:t>
    </dgm:pt>
    <dgm:pt modelId="{F67C539D-95E6-4B40-8E0F-42A268457644}" type="pres">
      <dgm:prSet presAssocID="{5476BB01-552A-4B92-88EE-EB15938BEE9D}" presName="circ2Tx" presStyleLbl="revTx" presStyleIdx="0" presStyleCnt="0">
        <dgm:presLayoutVars>
          <dgm:chMax val="0"/>
          <dgm:chPref val="0"/>
          <dgm:bulletEnabled val="1"/>
        </dgm:presLayoutVars>
      </dgm:prSet>
      <dgm:spPr/>
      <dgm:t>
        <a:bodyPr/>
        <a:lstStyle/>
        <a:p>
          <a:endParaRPr lang="en-US"/>
        </a:p>
      </dgm:t>
    </dgm:pt>
  </dgm:ptLst>
  <dgm:cxnLst>
    <dgm:cxn modelId="{1199C0DA-EF77-48FA-B3C5-BA196B091D61}" srcId="{B6D72ABC-120A-469F-909E-F2CF28246C88}" destId="{A331B37D-4640-467C-8A2F-B68866EC6966}" srcOrd="0" destOrd="0" parTransId="{595DC8E6-F359-4FB6-AB7F-F1FEB5395B4D}" sibTransId="{9C0BCCF4-2531-4A2E-A805-AAA215E8C849}"/>
    <dgm:cxn modelId="{305DADFB-0608-4A3C-AB40-471CE3EC4F39}" type="presOf" srcId="{5476BB01-552A-4B92-88EE-EB15938BEE9D}" destId="{F67C539D-95E6-4B40-8E0F-42A268457644}" srcOrd="1" destOrd="0" presId="urn:microsoft.com/office/officeart/2005/8/layout/venn1"/>
    <dgm:cxn modelId="{91A90B68-B087-47EE-829D-E67A6F029DD0}" type="presOf" srcId="{A331B37D-4640-467C-8A2F-B68866EC6966}" destId="{EE096316-4B89-40AB-8F28-F1BC1CEBBFD3}" srcOrd="1" destOrd="0" presId="urn:microsoft.com/office/officeart/2005/8/layout/venn1"/>
    <dgm:cxn modelId="{2E24F968-F4D1-45CB-BF0F-489D445FA659}" type="presOf" srcId="{5476BB01-552A-4B92-88EE-EB15938BEE9D}" destId="{038B3AAA-6761-45A7-8F73-9F415868CDB0}" srcOrd="0" destOrd="0" presId="urn:microsoft.com/office/officeart/2005/8/layout/venn1"/>
    <dgm:cxn modelId="{52B179B2-A9F9-4C37-B06B-3D9726C65477}" type="presOf" srcId="{B6D72ABC-120A-469F-909E-F2CF28246C88}" destId="{F839F4D8-F549-42DF-A0A2-7BD0CD6B9132}" srcOrd="0" destOrd="0" presId="urn:microsoft.com/office/officeart/2005/8/layout/venn1"/>
    <dgm:cxn modelId="{84D90A5A-96C2-4688-9D97-C632C2D53824}" type="presOf" srcId="{A331B37D-4640-467C-8A2F-B68866EC6966}" destId="{3F46AA38-319F-4CA2-9615-54D6102106A0}" srcOrd="0" destOrd="0" presId="urn:microsoft.com/office/officeart/2005/8/layout/venn1"/>
    <dgm:cxn modelId="{F61268DA-6C02-42FB-B70D-6D7B6BBB4828}" srcId="{B6D72ABC-120A-469F-909E-F2CF28246C88}" destId="{5476BB01-552A-4B92-88EE-EB15938BEE9D}" srcOrd="1" destOrd="0" parTransId="{2F61B8C0-0C75-4665-8E60-8565EC884D38}" sibTransId="{DC46DD4C-9CA6-47DF-9393-66565C8594EC}"/>
    <dgm:cxn modelId="{F0EAC62C-4E0F-400C-AB27-A606CED2A98F}" type="presParOf" srcId="{F839F4D8-F549-42DF-A0A2-7BD0CD6B9132}" destId="{3F46AA38-319F-4CA2-9615-54D6102106A0}" srcOrd="0" destOrd="0" presId="urn:microsoft.com/office/officeart/2005/8/layout/venn1"/>
    <dgm:cxn modelId="{8BF9CA3F-B682-4C2B-9C81-376CD424B061}" type="presParOf" srcId="{F839F4D8-F549-42DF-A0A2-7BD0CD6B9132}" destId="{EE096316-4B89-40AB-8F28-F1BC1CEBBFD3}" srcOrd="1" destOrd="0" presId="urn:microsoft.com/office/officeart/2005/8/layout/venn1"/>
    <dgm:cxn modelId="{48A2695A-5F0B-42E3-BDD5-5985BEA4C0CA}" type="presParOf" srcId="{F839F4D8-F549-42DF-A0A2-7BD0CD6B9132}" destId="{038B3AAA-6761-45A7-8F73-9F415868CDB0}" srcOrd="2" destOrd="0" presId="urn:microsoft.com/office/officeart/2005/8/layout/venn1"/>
    <dgm:cxn modelId="{A12F0858-BA56-48E0-9219-2BD8F22A6838}" type="presParOf" srcId="{F839F4D8-F549-42DF-A0A2-7BD0CD6B9132}" destId="{F67C539D-95E6-4B40-8E0F-42A26845764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B409A3-8FB7-4EC3-A50C-7182698CF80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84468A58-096F-4029-B8F8-B77FABAF342A}">
      <dgm:prSet phldrT="[Text]"/>
      <dgm:spPr/>
      <dgm:t>
        <a:bodyPr/>
        <a:lstStyle/>
        <a:p>
          <a:r>
            <a:rPr lang="en-US" b="1" dirty="0"/>
            <a:t>Anxiety</a:t>
          </a:r>
        </a:p>
      </dgm:t>
    </dgm:pt>
    <dgm:pt modelId="{9D2BB524-8954-472C-A94B-E150B4C58570}" type="parTrans" cxnId="{0D03422F-FA35-4B53-9E25-8579FBF0B237}">
      <dgm:prSet/>
      <dgm:spPr/>
      <dgm:t>
        <a:bodyPr/>
        <a:lstStyle/>
        <a:p>
          <a:endParaRPr lang="en-US"/>
        </a:p>
      </dgm:t>
    </dgm:pt>
    <dgm:pt modelId="{027EEC19-EAB6-465F-905F-E5C70AF0813E}" type="sibTrans" cxnId="{0D03422F-FA35-4B53-9E25-8579FBF0B237}">
      <dgm:prSet/>
      <dgm:spPr/>
      <dgm:t>
        <a:bodyPr/>
        <a:lstStyle/>
        <a:p>
          <a:endParaRPr lang="en-US"/>
        </a:p>
      </dgm:t>
    </dgm:pt>
    <dgm:pt modelId="{3B4CE757-EDB9-47A3-B472-E23D90ED79AD}">
      <dgm:prSet phldrT="[Text]"/>
      <dgm:spPr/>
      <dgm:t>
        <a:bodyPr/>
        <a:lstStyle/>
        <a:p>
          <a:r>
            <a:rPr lang="en-US" b="1" dirty="0"/>
            <a:t>Sensory defensiveness</a:t>
          </a:r>
        </a:p>
      </dgm:t>
    </dgm:pt>
    <dgm:pt modelId="{03690BB1-E723-495F-98E8-68BEDC7532B2}" type="parTrans" cxnId="{174BB101-BC12-4A87-9297-3B22D452E498}">
      <dgm:prSet/>
      <dgm:spPr/>
      <dgm:t>
        <a:bodyPr/>
        <a:lstStyle/>
        <a:p>
          <a:endParaRPr lang="en-US"/>
        </a:p>
      </dgm:t>
    </dgm:pt>
    <dgm:pt modelId="{2947E744-E024-43D6-901D-6964F1EAF6F8}" type="sibTrans" cxnId="{174BB101-BC12-4A87-9297-3B22D452E498}">
      <dgm:prSet/>
      <dgm:spPr/>
      <dgm:t>
        <a:bodyPr/>
        <a:lstStyle/>
        <a:p>
          <a:endParaRPr lang="en-US"/>
        </a:p>
      </dgm:t>
    </dgm:pt>
    <dgm:pt modelId="{160553E1-E04B-4413-8CCD-455D39D19512}">
      <dgm:prSet phldrT="[Text]"/>
      <dgm:spPr/>
      <dgm:t>
        <a:bodyPr/>
        <a:lstStyle/>
        <a:p>
          <a:r>
            <a:rPr lang="en-US" b="1" dirty="0"/>
            <a:t>Social skills deficits/ peer rejection</a:t>
          </a:r>
        </a:p>
      </dgm:t>
    </dgm:pt>
    <dgm:pt modelId="{314AED5A-6C07-4991-992B-2813F578EDF9}" type="parTrans" cxnId="{55AF90EA-785E-47C6-A41F-EC1770B970EA}">
      <dgm:prSet/>
      <dgm:spPr/>
      <dgm:t>
        <a:bodyPr/>
        <a:lstStyle/>
        <a:p>
          <a:endParaRPr lang="en-US"/>
        </a:p>
      </dgm:t>
    </dgm:pt>
    <dgm:pt modelId="{F1589549-69CE-47A7-BDE6-52E95D7B1A2D}" type="sibTrans" cxnId="{55AF90EA-785E-47C6-A41F-EC1770B970EA}">
      <dgm:prSet/>
      <dgm:spPr/>
      <dgm:t>
        <a:bodyPr/>
        <a:lstStyle/>
        <a:p>
          <a:endParaRPr lang="en-US"/>
        </a:p>
      </dgm:t>
    </dgm:pt>
    <dgm:pt modelId="{785CB4F3-3A16-46EF-AE04-294B911EC7A9}">
      <dgm:prSet phldrT="[Text]"/>
      <dgm:spPr/>
      <dgm:t>
        <a:bodyPr/>
        <a:lstStyle/>
        <a:p>
          <a:r>
            <a:rPr lang="en-US" b="1" dirty="0"/>
            <a:t>Difficulty tolerating unpredictability</a:t>
          </a:r>
        </a:p>
      </dgm:t>
    </dgm:pt>
    <dgm:pt modelId="{982CB633-CA76-4BB9-BA9C-D7D507EED296}" type="parTrans" cxnId="{642666C1-DC24-4C8D-A24E-4EEED908BC32}">
      <dgm:prSet/>
      <dgm:spPr/>
      <dgm:t>
        <a:bodyPr/>
        <a:lstStyle/>
        <a:p>
          <a:endParaRPr lang="en-US"/>
        </a:p>
      </dgm:t>
    </dgm:pt>
    <dgm:pt modelId="{D0547E86-D3F6-44F1-8B45-62780F74A22A}" type="sibTrans" cxnId="{642666C1-DC24-4C8D-A24E-4EEED908BC32}">
      <dgm:prSet/>
      <dgm:spPr/>
      <dgm:t>
        <a:bodyPr/>
        <a:lstStyle/>
        <a:p>
          <a:endParaRPr lang="en-US"/>
        </a:p>
      </dgm:t>
    </dgm:pt>
    <dgm:pt modelId="{32717B99-5546-4A3E-9B39-F246161345E4}">
      <dgm:prSet phldrT="[Text]"/>
      <dgm:spPr/>
      <dgm:t>
        <a:bodyPr/>
        <a:lstStyle/>
        <a:p>
          <a:r>
            <a:rPr lang="en-US" b="1" dirty="0"/>
            <a:t>Difficulty with change/ transitions</a:t>
          </a:r>
        </a:p>
      </dgm:t>
    </dgm:pt>
    <dgm:pt modelId="{6A75E0D7-3E44-479A-A8ED-D472A4763017}" type="parTrans" cxnId="{B9F9F486-3B6C-4DB7-8904-8D64C40313A0}">
      <dgm:prSet/>
      <dgm:spPr/>
      <dgm:t>
        <a:bodyPr/>
        <a:lstStyle/>
        <a:p>
          <a:endParaRPr lang="en-US"/>
        </a:p>
      </dgm:t>
    </dgm:pt>
    <dgm:pt modelId="{72935EB0-7E90-41D6-8FC5-BD76EDECE1AB}" type="sibTrans" cxnId="{B9F9F486-3B6C-4DB7-8904-8D64C40313A0}">
      <dgm:prSet/>
      <dgm:spPr/>
      <dgm:t>
        <a:bodyPr/>
        <a:lstStyle/>
        <a:p>
          <a:endParaRPr lang="en-US"/>
        </a:p>
      </dgm:t>
    </dgm:pt>
    <dgm:pt modelId="{1BF41189-0D31-419B-8495-0D1BEB949CE8}">
      <dgm:prSet phldrT="[Text]"/>
      <dgm:spPr/>
      <dgm:t>
        <a:bodyPr/>
        <a:lstStyle/>
        <a:p>
          <a:r>
            <a:rPr lang="en-US" b="1" dirty="0"/>
            <a:t>Rigid thought patterns</a:t>
          </a:r>
        </a:p>
      </dgm:t>
    </dgm:pt>
    <dgm:pt modelId="{768B48F8-F3F7-4EBB-BA55-DA36C25F45CD}" type="parTrans" cxnId="{6D884EB1-6BC0-4C14-9125-E05AEBF08C99}">
      <dgm:prSet/>
      <dgm:spPr/>
      <dgm:t>
        <a:bodyPr/>
        <a:lstStyle/>
        <a:p>
          <a:endParaRPr lang="en-US"/>
        </a:p>
      </dgm:t>
    </dgm:pt>
    <dgm:pt modelId="{CD85B79D-9FDA-45B1-9D21-DED3274C7AD2}" type="sibTrans" cxnId="{6D884EB1-6BC0-4C14-9125-E05AEBF08C99}">
      <dgm:prSet/>
      <dgm:spPr/>
      <dgm:t>
        <a:bodyPr/>
        <a:lstStyle/>
        <a:p>
          <a:endParaRPr lang="en-US"/>
        </a:p>
      </dgm:t>
    </dgm:pt>
    <dgm:pt modelId="{FE9D95BB-4836-43F5-B76B-5D0CA575C98B}">
      <dgm:prSet phldrT="[Text]"/>
      <dgm:spPr/>
      <dgm:t>
        <a:bodyPr/>
        <a:lstStyle/>
        <a:p>
          <a:r>
            <a:rPr lang="en-US" b="1" dirty="0"/>
            <a:t>Communication impairment</a:t>
          </a:r>
        </a:p>
      </dgm:t>
    </dgm:pt>
    <dgm:pt modelId="{85A30BD4-3539-4FD9-BEE3-5F1D84262846}" type="parTrans" cxnId="{102A6C29-0530-4483-BCC5-B4FA8202E699}">
      <dgm:prSet/>
      <dgm:spPr/>
      <dgm:t>
        <a:bodyPr/>
        <a:lstStyle/>
        <a:p>
          <a:endParaRPr lang="en-US"/>
        </a:p>
      </dgm:t>
    </dgm:pt>
    <dgm:pt modelId="{2FBAFBF7-8582-48CF-A1EE-F6791A7F18FB}" type="sibTrans" cxnId="{102A6C29-0530-4483-BCC5-B4FA8202E699}">
      <dgm:prSet/>
      <dgm:spPr/>
      <dgm:t>
        <a:bodyPr/>
        <a:lstStyle/>
        <a:p>
          <a:endParaRPr lang="en-US"/>
        </a:p>
      </dgm:t>
    </dgm:pt>
    <dgm:pt modelId="{D1203ABC-F8C1-4A57-B7F6-DD40B2FFA5DC}" type="pres">
      <dgm:prSet presAssocID="{DAB409A3-8FB7-4EC3-A50C-7182698CF80A}" presName="cycle" presStyleCnt="0">
        <dgm:presLayoutVars>
          <dgm:chMax val="1"/>
          <dgm:dir/>
          <dgm:animLvl val="ctr"/>
          <dgm:resizeHandles val="exact"/>
        </dgm:presLayoutVars>
      </dgm:prSet>
      <dgm:spPr/>
      <dgm:t>
        <a:bodyPr/>
        <a:lstStyle/>
        <a:p>
          <a:endParaRPr lang="en-US"/>
        </a:p>
      </dgm:t>
    </dgm:pt>
    <dgm:pt modelId="{7808E895-4FA7-4512-8C8D-0D4041D256FC}" type="pres">
      <dgm:prSet presAssocID="{84468A58-096F-4029-B8F8-B77FABAF342A}" presName="centerShape" presStyleLbl="node0" presStyleIdx="0" presStyleCnt="1"/>
      <dgm:spPr/>
      <dgm:t>
        <a:bodyPr/>
        <a:lstStyle/>
        <a:p>
          <a:endParaRPr lang="en-US"/>
        </a:p>
      </dgm:t>
    </dgm:pt>
    <dgm:pt modelId="{575977FF-24ED-4B23-B456-D3650018AD23}" type="pres">
      <dgm:prSet presAssocID="{03690BB1-E723-495F-98E8-68BEDC7532B2}" presName="parTrans" presStyleLbl="bgSibTrans2D1" presStyleIdx="0" presStyleCnt="6"/>
      <dgm:spPr/>
      <dgm:t>
        <a:bodyPr/>
        <a:lstStyle/>
        <a:p>
          <a:endParaRPr lang="en-US"/>
        </a:p>
      </dgm:t>
    </dgm:pt>
    <dgm:pt modelId="{BB8D3C71-A1C4-4341-8E6D-8AAAEDEB6FEF}" type="pres">
      <dgm:prSet presAssocID="{3B4CE757-EDB9-47A3-B472-E23D90ED79AD}" presName="node" presStyleLbl="node1" presStyleIdx="0" presStyleCnt="6">
        <dgm:presLayoutVars>
          <dgm:bulletEnabled val="1"/>
        </dgm:presLayoutVars>
      </dgm:prSet>
      <dgm:spPr/>
      <dgm:t>
        <a:bodyPr/>
        <a:lstStyle/>
        <a:p>
          <a:endParaRPr lang="en-US"/>
        </a:p>
      </dgm:t>
    </dgm:pt>
    <dgm:pt modelId="{52CD6F84-5111-41F1-B103-B54B3ACB4034}" type="pres">
      <dgm:prSet presAssocID="{85A30BD4-3539-4FD9-BEE3-5F1D84262846}" presName="parTrans" presStyleLbl="bgSibTrans2D1" presStyleIdx="1" presStyleCnt="6"/>
      <dgm:spPr/>
      <dgm:t>
        <a:bodyPr/>
        <a:lstStyle/>
        <a:p>
          <a:endParaRPr lang="en-US"/>
        </a:p>
      </dgm:t>
    </dgm:pt>
    <dgm:pt modelId="{EFCDD16D-C64E-4BB1-99A8-7E97A6DDA7A3}" type="pres">
      <dgm:prSet presAssocID="{FE9D95BB-4836-43F5-B76B-5D0CA575C98B}" presName="node" presStyleLbl="node1" presStyleIdx="1" presStyleCnt="6">
        <dgm:presLayoutVars>
          <dgm:bulletEnabled val="1"/>
        </dgm:presLayoutVars>
      </dgm:prSet>
      <dgm:spPr/>
      <dgm:t>
        <a:bodyPr/>
        <a:lstStyle/>
        <a:p>
          <a:endParaRPr lang="en-US"/>
        </a:p>
      </dgm:t>
    </dgm:pt>
    <dgm:pt modelId="{45BAB212-221A-4FF8-A939-C23BC246DE65}" type="pres">
      <dgm:prSet presAssocID="{314AED5A-6C07-4991-992B-2813F578EDF9}" presName="parTrans" presStyleLbl="bgSibTrans2D1" presStyleIdx="2" presStyleCnt="6"/>
      <dgm:spPr/>
      <dgm:t>
        <a:bodyPr/>
        <a:lstStyle/>
        <a:p>
          <a:endParaRPr lang="en-US"/>
        </a:p>
      </dgm:t>
    </dgm:pt>
    <dgm:pt modelId="{A0FC6E6F-EC31-4913-ADB6-D6983DD51F89}" type="pres">
      <dgm:prSet presAssocID="{160553E1-E04B-4413-8CCD-455D39D19512}" presName="node" presStyleLbl="node1" presStyleIdx="2" presStyleCnt="6">
        <dgm:presLayoutVars>
          <dgm:bulletEnabled val="1"/>
        </dgm:presLayoutVars>
      </dgm:prSet>
      <dgm:spPr/>
      <dgm:t>
        <a:bodyPr/>
        <a:lstStyle/>
        <a:p>
          <a:endParaRPr lang="en-US"/>
        </a:p>
      </dgm:t>
    </dgm:pt>
    <dgm:pt modelId="{99E6AE81-722F-4E10-9D2C-1C166FB7F4BF}" type="pres">
      <dgm:prSet presAssocID="{982CB633-CA76-4BB9-BA9C-D7D507EED296}" presName="parTrans" presStyleLbl="bgSibTrans2D1" presStyleIdx="3" presStyleCnt="6"/>
      <dgm:spPr/>
      <dgm:t>
        <a:bodyPr/>
        <a:lstStyle/>
        <a:p>
          <a:endParaRPr lang="en-US"/>
        </a:p>
      </dgm:t>
    </dgm:pt>
    <dgm:pt modelId="{4E9A49A3-633D-4400-8DFB-6674E50523D4}" type="pres">
      <dgm:prSet presAssocID="{785CB4F3-3A16-46EF-AE04-294B911EC7A9}" presName="node" presStyleLbl="node1" presStyleIdx="3" presStyleCnt="6">
        <dgm:presLayoutVars>
          <dgm:bulletEnabled val="1"/>
        </dgm:presLayoutVars>
      </dgm:prSet>
      <dgm:spPr/>
      <dgm:t>
        <a:bodyPr/>
        <a:lstStyle/>
        <a:p>
          <a:endParaRPr lang="en-US"/>
        </a:p>
      </dgm:t>
    </dgm:pt>
    <dgm:pt modelId="{FD18CDA6-FAEA-4B18-B0CF-61DE6E9EFA57}" type="pres">
      <dgm:prSet presAssocID="{6A75E0D7-3E44-479A-A8ED-D472A4763017}" presName="parTrans" presStyleLbl="bgSibTrans2D1" presStyleIdx="4" presStyleCnt="6"/>
      <dgm:spPr/>
      <dgm:t>
        <a:bodyPr/>
        <a:lstStyle/>
        <a:p>
          <a:endParaRPr lang="en-US"/>
        </a:p>
      </dgm:t>
    </dgm:pt>
    <dgm:pt modelId="{26EE738C-B9DD-4860-A502-F43BD258A947}" type="pres">
      <dgm:prSet presAssocID="{32717B99-5546-4A3E-9B39-F246161345E4}" presName="node" presStyleLbl="node1" presStyleIdx="4" presStyleCnt="6">
        <dgm:presLayoutVars>
          <dgm:bulletEnabled val="1"/>
        </dgm:presLayoutVars>
      </dgm:prSet>
      <dgm:spPr/>
      <dgm:t>
        <a:bodyPr/>
        <a:lstStyle/>
        <a:p>
          <a:endParaRPr lang="en-US"/>
        </a:p>
      </dgm:t>
    </dgm:pt>
    <dgm:pt modelId="{2140A416-9A92-4BBD-B102-626E50C78D2C}" type="pres">
      <dgm:prSet presAssocID="{768B48F8-F3F7-4EBB-BA55-DA36C25F45CD}" presName="parTrans" presStyleLbl="bgSibTrans2D1" presStyleIdx="5" presStyleCnt="6"/>
      <dgm:spPr/>
      <dgm:t>
        <a:bodyPr/>
        <a:lstStyle/>
        <a:p>
          <a:endParaRPr lang="en-US"/>
        </a:p>
      </dgm:t>
    </dgm:pt>
    <dgm:pt modelId="{D12DA3EF-E5A4-45CF-9E4F-C34693F7594A}" type="pres">
      <dgm:prSet presAssocID="{1BF41189-0D31-419B-8495-0D1BEB949CE8}" presName="node" presStyleLbl="node1" presStyleIdx="5" presStyleCnt="6">
        <dgm:presLayoutVars>
          <dgm:bulletEnabled val="1"/>
        </dgm:presLayoutVars>
      </dgm:prSet>
      <dgm:spPr/>
      <dgm:t>
        <a:bodyPr/>
        <a:lstStyle/>
        <a:p>
          <a:endParaRPr lang="en-US"/>
        </a:p>
      </dgm:t>
    </dgm:pt>
  </dgm:ptLst>
  <dgm:cxnLst>
    <dgm:cxn modelId="{4CE5CF41-00F4-414F-BCCE-313E20C86537}" type="presOf" srcId="{DAB409A3-8FB7-4EC3-A50C-7182698CF80A}" destId="{D1203ABC-F8C1-4A57-B7F6-DD40B2FFA5DC}" srcOrd="0" destOrd="0" presId="urn:microsoft.com/office/officeart/2005/8/layout/radial4"/>
    <dgm:cxn modelId="{55AF90EA-785E-47C6-A41F-EC1770B970EA}" srcId="{84468A58-096F-4029-B8F8-B77FABAF342A}" destId="{160553E1-E04B-4413-8CCD-455D39D19512}" srcOrd="2" destOrd="0" parTransId="{314AED5A-6C07-4991-992B-2813F578EDF9}" sibTransId="{F1589549-69CE-47A7-BDE6-52E95D7B1A2D}"/>
    <dgm:cxn modelId="{3E19EF44-158E-4AD5-B156-578FEE123EEF}" type="presOf" srcId="{314AED5A-6C07-4991-992B-2813F578EDF9}" destId="{45BAB212-221A-4FF8-A939-C23BC246DE65}" srcOrd="0" destOrd="0" presId="urn:microsoft.com/office/officeart/2005/8/layout/radial4"/>
    <dgm:cxn modelId="{79ECA167-0C67-4E73-B42D-88F90C5CC203}" type="presOf" srcId="{982CB633-CA76-4BB9-BA9C-D7D507EED296}" destId="{99E6AE81-722F-4E10-9D2C-1C166FB7F4BF}" srcOrd="0" destOrd="0" presId="urn:microsoft.com/office/officeart/2005/8/layout/radial4"/>
    <dgm:cxn modelId="{CB0BFB23-FF3C-4A53-8702-87557FF9A3FB}" type="presOf" srcId="{6A75E0D7-3E44-479A-A8ED-D472A4763017}" destId="{FD18CDA6-FAEA-4B18-B0CF-61DE6E9EFA57}" srcOrd="0" destOrd="0" presId="urn:microsoft.com/office/officeart/2005/8/layout/radial4"/>
    <dgm:cxn modelId="{7E171825-8275-4026-A28F-88A2BFC98B09}" type="presOf" srcId="{3B4CE757-EDB9-47A3-B472-E23D90ED79AD}" destId="{BB8D3C71-A1C4-4341-8E6D-8AAAEDEB6FEF}" srcOrd="0" destOrd="0" presId="urn:microsoft.com/office/officeart/2005/8/layout/radial4"/>
    <dgm:cxn modelId="{174BB101-BC12-4A87-9297-3B22D452E498}" srcId="{84468A58-096F-4029-B8F8-B77FABAF342A}" destId="{3B4CE757-EDB9-47A3-B472-E23D90ED79AD}" srcOrd="0" destOrd="0" parTransId="{03690BB1-E723-495F-98E8-68BEDC7532B2}" sibTransId="{2947E744-E024-43D6-901D-6964F1EAF6F8}"/>
    <dgm:cxn modelId="{B9F9F486-3B6C-4DB7-8904-8D64C40313A0}" srcId="{84468A58-096F-4029-B8F8-B77FABAF342A}" destId="{32717B99-5546-4A3E-9B39-F246161345E4}" srcOrd="4" destOrd="0" parTransId="{6A75E0D7-3E44-479A-A8ED-D472A4763017}" sibTransId="{72935EB0-7E90-41D6-8FC5-BD76EDECE1AB}"/>
    <dgm:cxn modelId="{DC5F78B6-7AB5-450E-BCF8-5E9F2E03E7D4}" type="presOf" srcId="{160553E1-E04B-4413-8CCD-455D39D19512}" destId="{A0FC6E6F-EC31-4913-ADB6-D6983DD51F89}" srcOrd="0" destOrd="0" presId="urn:microsoft.com/office/officeart/2005/8/layout/radial4"/>
    <dgm:cxn modelId="{642666C1-DC24-4C8D-A24E-4EEED908BC32}" srcId="{84468A58-096F-4029-B8F8-B77FABAF342A}" destId="{785CB4F3-3A16-46EF-AE04-294B911EC7A9}" srcOrd="3" destOrd="0" parTransId="{982CB633-CA76-4BB9-BA9C-D7D507EED296}" sibTransId="{D0547E86-D3F6-44F1-8B45-62780F74A22A}"/>
    <dgm:cxn modelId="{3CB4E980-D94C-47FE-A9AF-E606503BE9E2}" type="presOf" srcId="{84468A58-096F-4029-B8F8-B77FABAF342A}" destId="{7808E895-4FA7-4512-8C8D-0D4041D256FC}" srcOrd="0" destOrd="0" presId="urn:microsoft.com/office/officeart/2005/8/layout/radial4"/>
    <dgm:cxn modelId="{46CC3710-CD8E-4F4D-AD04-ED5E4DF3A9FA}" type="presOf" srcId="{03690BB1-E723-495F-98E8-68BEDC7532B2}" destId="{575977FF-24ED-4B23-B456-D3650018AD23}" srcOrd="0" destOrd="0" presId="urn:microsoft.com/office/officeart/2005/8/layout/radial4"/>
    <dgm:cxn modelId="{04F276C1-8F84-4BC9-BB80-B76F185CF55A}" type="presOf" srcId="{FE9D95BB-4836-43F5-B76B-5D0CA575C98B}" destId="{EFCDD16D-C64E-4BB1-99A8-7E97A6DDA7A3}" srcOrd="0" destOrd="0" presId="urn:microsoft.com/office/officeart/2005/8/layout/radial4"/>
    <dgm:cxn modelId="{A1F09B71-8BCB-459B-8DAA-7C34FC0A48DD}" type="presOf" srcId="{85A30BD4-3539-4FD9-BEE3-5F1D84262846}" destId="{52CD6F84-5111-41F1-B103-B54B3ACB4034}" srcOrd="0" destOrd="0" presId="urn:microsoft.com/office/officeart/2005/8/layout/radial4"/>
    <dgm:cxn modelId="{A8FC0957-663C-49F9-955C-4623C9AD3089}" type="presOf" srcId="{1BF41189-0D31-419B-8495-0D1BEB949CE8}" destId="{D12DA3EF-E5A4-45CF-9E4F-C34693F7594A}" srcOrd="0" destOrd="0" presId="urn:microsoft.com/office/officeart/2005/8/layout/radial4"/>
    <dgm:cxn modelId="{102A6C29-0530-4483-BCC5-B4FA8202E699}" srcId="{84468A58-096F-4029-B8F8-B77FABAF342A}" destId="{FE9D95BB-4836-43F5-B76B-5D0CA575C98B}" srcOrd="1" destOrd="0" parTransId="{85A30BD4-3539-4FD9-BEE3-5F1D84262846}" sibTransId="{2FBAFBF7-8582-48CF-A1EE-F6791A7F18FB}"/>
    <dgm:cxn modelId="{6D884EB1-6BC0-4C14-9125-E05AEBF08C99}" srcId="{84468A58-096F-4029-B8F8-B77FABAF342A}" destId="{1BF41189-0D31-419B-8495-0D1BEB949CE8}" srcOrd="5" destOrd="0" parTransId="{768B48F8-F3F7-4EBB-BA55-DA36C25F45CD}" sibTransId="{CD85B79D-9FDA-45B1-9D21-DED3274C7AD2}"/>
    <dgm:cxn modelId="{0D03422F-FA35-4B53-9E25-8579FBF0B237}" srcId="{DAB409A3-8FB7-4EC3-A50C-7182698CF80A}" destId="{84468A58-096F-4029-B8F8-B77FABAF342A}" srcOrd="0" destOrd="0" parTransId="{9D2BB524-8954-472C-A94B-E150B4C58570}" sibTransId="{027EEC19-EAB6-465F-905F-E5C70AF0813E}"/>
    <dgm:cxn modelId="{D4CAE865-2BC3-4869-B193-AD25DC6E4F07}" type="presOf" srcId="{785CB4F3-3A16-46EF-AE04-294B911EC7A9}" destId="{4E9A49A3-633D-4400-8DFB-6674E50523D4}" srcOrd="0" destOrd="0" presId="urn:microsoft.com/office/officeart/2005/8/layout/radial4"/>
    <dgm:cxn modelId="{4DBFD2B6-A78A-4F5C-999C-822710347CB9}" type="presOf" srcId="{32717B99-5546-4A3E-9B39-F246161345E4}" destId="{26EE738C-B9DD-4860-A502-F43BD258A947}" srcOrd="0" destOrd="0" presId="urn:microsoft.com/office/officeart/2005/8/layout/radial4"/>
    <dgm:cxn modelId="{27095667-1B8E-499C-87C3-57E6A4E6CEF6}" type="presOf" srcId="{768B48F8-F3F7-4EBB-BA55-DA36C25F45CD}" destId="{2140A416-9A92-4BBD-B102-626E50C78D2C}" srcOrd="0" destOrd="0" presId="urn:microsoft.com/office/officeart/2005/8/layout/radial4"/>
    <dgm:cxn modelId="{54717161-D38F-4EC6-865F-17FF214B0CAD}" type="presParOf" srcId="{D1203ABC-F8C1-4A57-B7F6-DD40B2FFA5DC}" destId="{7808E895-4FA7-4512-8C8D-0D4041D256FC}" srcOrd="0" destOrd="0" presId="urn:microsoft.com/office/officeart/2005/8/layout/radial4"/>
    <dgm:cxn modelId="{1B6070C6-807B-4738-B7D1-B57B04D75C40}" type="presParOf" srcId="{D1203ABC-F8C1-4A57-B7F6-DD40B2FFA5DC}" destId="{575977FF-24ED-4B23-B456-D3650018AD23}" srcOrd="1" destOrd="0" presId="urn:microsoft.com/office/officeart/2005/8/layout/radial4"/>
    <dgm:cxn modelId="{767F91CF-2088-4CB8-831D-B928CCD91DF9}" type="presParOf" srcId="{D1203ABC-F8C1-4A57-B7F6-DD40B2FFA5DC}" destId="{BB8D3C71-A1C4-4341-8E6D-8AAAEDEB6FEF}" srcOrd="2" destOrd="0" presId="urn:microsoft.com/office/officeart/2005/8/layout/radial4"/>
    <dgm:cxn modelId="{7BB3123C-AB24-4504-AB3D-5D54C3155ED7}" type="presParOf" srcId="{D1203ABC-F8C1-4A57-B7F6-DD40B2FFA5DC}" destId="{52CD6F84-5111-41F1-B103-B54B3ACB4034}" srcOrd="3" destOrd="0" presId="urn:microsoft.com/office/officeart/2005/8/layout/radial4"/>
    <dgm:cxn modelId="{43EA2584-AB03-4A24-8F5C-9AC216A909F6}" type="presParOf" srcId="{D1203ABC-F8C1-4A57-B7F6-DD40B2FFA5DC}" destId="{EFCDD16D-C64E-4BB1-99A8-7E97A6DDA7A3}" srcOrd="4" destOrd="0" presId="urn:microsoft.com/office/officeart/2005/8/layout/radial4"/>
    <dgm:cxn modelId="{D6FE1827-3980-447F-AB82-2A73990DCB44}" type="presParOf" srcId="{D1203ABC-F8C1-4A57-B7F6-DD40B2FFA5DC}" destId="{45BAB212-221A-4FF8-A939-C23BC246DE65}" srcOrd="5" destOrd="0" presId="urn:microsoft.com/office/officeart/2005/8/layout/radial4"/>
    <dgm:cxn modelId="{6E89714A-4569-423D-8E08-5EEB32D29DFC}" type="presParOf" srcId="{D1203ABC-F8C1-4A57-B7F6-DD40B2FFA5DC}" destId="{A0FC6E6F-EC31-4913-ADB6-D6983DD51F89}" srcOrd="6" destOrd="0" presId="urn:microsoft.com/office/officeart/2005/8/layout/radial4"/>
    <dgm:cxn modelId="{3E3D1732-834E-4E1B-96F4-1EA5DD334ED9}" type="presParOf" srcId="{D1203ABC-F8C1-4A57-B7F6-DD40B2FFA5DC}" destId="{99E6AE81-722F-4E10-9D2C-1C166FB7F4BF}" srcOrd="7" destOrd="0" presId="urn:microsoft.com/office/officeart/2005/8/layout/radial4"/>
    <dgm:cxn modelId="{8C4FCBBA-1FC4-4DB5-A5F5-08B7934334AC}" type="presParOf" srcId="{D1203ABC-F8C1-4A57-B7F6-DD40B2FFA5DC}" destId="{4E9A49A3-633D-4400-8DFB-6674E50523D4}" srcOrd="8" destOrd="0" presId="urn:microsoft.com/office/officeart/2005/8/layout/radial4"/>
    <dgm:cxn modelId="{3C74AC46-2018-4B1D-917D-AAAA7B46CDB4}" type="presParOf" srcId="{D1203ABC-F8C1-4A57-B7F6-DD40B2FFA5DC}" destId="{FD18CDA6-FAEA-4B18-B0CF-61DE6E9EFA57}" srcOrd="9" destOrd="0" presId="urn:microsoft.com/office/officeart/2005/8/layout/radial4"/>
    <dgm:cxn modelId="{C98AD2EF-0F9F-41B0-9218-E0B3AE6A866F}" type="presParOf" srcId="{D1203ABC-F8C1-4A57-B7F6-DD40B2FFA5DC}" destId="{26EE738C-B9DD-4860-A502-F43BD258A947}" srcOrd="10" destOrd="0" presId="urn:microsoft.com/office/officeart/2005/8/layout/radial4"/>
    <dgm:cxn modelId="{3C0921DC-1A80-4AFC-86C4-68BF533DA899}" type="presParOf" srcId="{D1203ABC-F8C1-4A57-B7F6-DD40B2FFA5DC}" destId="{2140A416-9A92-4BBD-B102-626E50C78D2C}" srcOrd="11" destOrd="0" presId="urn:microsoft.com/office/officeart/2005/8/layout/radial4"/>
    <dgm:cxn modelId="{D68540DD-A8DE-4293-8C8C-5AC4D00EEE52}" type="presParOf" srcId="{D1203ABC-F8C1-4A57-B7F6-DD40B2FFA5DC}" destId="{D12DA3EF-E5A4-45CF-9E4F-C34693F7594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3FACA-C8F6-4360-9FC6-5F25EB46481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91CCE2F-B576-4DB2-B32B-9770B031F1DD}">
      <dgm:prSet phldrT="[Text]"/>
      <dgm:spPr/>
      <dgm:t>
        <a:bodyPr/>
        <a:lstStyle/>
        <a:p>
          <a:r>
            <a:rPr lang="en-US" dirty="0"/>
            <a:t>Social Anxiety</a:t>
          </a:r>
        </a:p>
      </dgm:t>
    </dgm:pt>
    <dgm:pt modelId="{67EB6EF4-3AE2-4290-B7FF-BC088CBE59B6}" type="parTrans" cxnId="{C8B90DEA-0FF7-458C-9C15-D72B4FFB69D1}">
      <dgm:prSet/>
      <dgm:spPr/>
      <dgm:t>
        <a:bodyPr/>
        <a:lstStyle/>
        <a:p>
          <a:endParaRPr lang="en-US"/>
        </a:p>
      </dgm:t>
    </dgm:pt>
    <dgm:pt modelId="{3D25FB04-6158-4043-848B-2D81648549C2}" type="sibTrans" cxnId="{C8B90DEA-0FF7-458C-9C15-D72B4FFB69D1}">
      <dgm:prSet/>
      <dgm:spPr/>
      <dgm:t>
        <a:bodyPr/>
        <a:lstStyle/>
        <a:p>
          <a:endParaRPr lang="en-US"/>
        </a:p>
      </dgm:t>
    </dgm:pt>
    <dgm:pt modelId="{4BEBE98D-CB9B-400B-98F3-1049F6029CDA}">
      <dgm:prSet phldrT="[Text]"/>
      <dgm:spPr/>
      <dgm:t>
        <a:bodyPr/>
        <a:lstStyle/>
        <a:p>
          <a:r>
            <a:rPr lang="en-US" dirty="0"/>
            <a:t>Elevated physiological arousal</a:t>
          </a:r>
        </a:p>
      </dgm:t>
    </dgm:pt>
    <dgm:pt modelId="{9B522E7E-CB09-4C29-AB2E-9A13CFBC740C}" type="parTrans" cxnId="{57676E57-9A19-4A30-912D-4ACFF077705F}">
      <dgm:prSet/>
      <dgm:spPr/>
      <dgm:t>
        <a:bodyPr/>
        <a:lstStyle/>
        <a:p>
          <a:endParaRPr lang="en-US"/>
        </a:p>
      </dgm:t>
    </dgm:pt>
    <dgm:pt modelId="{8E0C79A7-4CCC-43E8-B03F-3DD14A9E58B8}" type="sibTrans" cxnId="{57676E57-9A19-4A30-912D-4ACFF077705F}">
      <dgm:prSet/>
      <dgm:spPr/>
      <dgm:t>
        <a:bodyPr/>
        <a:lstStyle/>
        <a:p>
          <a:endParaRPr lang="en-US"/>
        </a:p>
      </dgm:t>
    </dgm:pt>
    <dgm:pt modelId="{37CE630E-4F81-4A0E-BD79-B28990575A79}">
      <dgm:prSet phldrT="[Text]"/>
      <dgm:spPr/>
      <dgm:t>
        <a:bodyPr/>
        <a:lstStyle/>
        <a:p>
          <a:r>
            <a:rPr lang="en-US" dirty="0"/>
            <a:t>Social skills deficits</a:t>
          </a:r>
        </a:p>
      </dgm:t>
    </dgm:pt>
    <dgm:pt modelId="{4F9F6A8F-AE49-4E27-B350-A97550E2F837}" type="parTrans" cxnId="{794343CE-0BDE-43BB-849C-014CCC831B5E}">
      <dgm:prSet/>
      <dgm:spPr/>
      <dgm:t>
        <a:bodyPr/>
        <a:lstStyle/>
        <a:p>
          <a:endParaRPr lang="en-US"/>
        </a:p>
      </dgm:t>
    </dgm:pt>
    <dgm:pt modelId="{BC36F9FF-62F3-434A-A1C6-3EA81A02CA5C}" type="sibTrans" cxnId="{794343CE-0BDE-43BB-849C-014CCC831B5E}">
      <dgm:prSet/>
      <dgm:spPr/>
      <dgm:t>
        <a:bodyPr/>
        <a:lstStyle/>
        <a:p>
          <a:endParaRPr lang="en-US"/>
        </a:p>
      </dgm:t>
    </dgm:pt>
    <dgm:pt modelId="{3EA75B0B-40F9-4EBA-A84C-A1E1C18D44C0}">
      <dgm:prSet phldrT="[Text]"/>
      <dgm:spPr/>
      <dgm:t>
        <a:bodyPr/>
        <a:lstStyle/>
        <a:p>
          <a:r>
            <a:rPr lang="en-US" dirty="0"/>
            <a:t>Insight into social differences</a:t>
          </a:r>
        </a:p>
      </dgm:t>
    </dgm:pt>
    <dgm:pt modelId="{444ECFE3-AA9C-449E-A666-933997BABDDE}" type="parTrans" cxnId="{7A5D570A-747D-4DC5-A4C6-E434842925FC}">
      <dgm:prSet/>
      <dgm:spPr/>
      <dgm:t>
        <a:bodyPr/>
        <a:lstStyle/>
        <a:p>
          <a:endParaRPr lang="en-US"/>
        </a:p>
      </dgm:t>
    </dgm:pt>
    <dgm:pt modelId="{E1FE966A-2979-4935-9F12-8A1802C0F8B2}" type="sibTrans" cxnId="{7A5D570A-747D-4DC5-A4C6-E434842925FC}">
      <dgm:prSet/>
      <dgm:spPr/>
      <dgm:t>
        <a:bodyPr/>
        <a:lstStyle/>
        <a:p>
          <a:endParaRPr lang="en-US"/>
        </a:p>
      </dgm:t>
    </dgm:pt>
    <dgm:pt modelId="{74CA8B16-F8FF-453E-BDC8-72C03428921E}" type="pres">
      <dgm:prSet presAssocID="{5053FACA-C8F6-4360-9FC6-5F25EB46481C}" presName="cycle" presStyleCnt="0">
        <dgm:presLayoutVars>
          <dgm:chMax val="1"/>
          <dgm:dir/>
          <dgm:animLvl val="ctr"/>
          <dgm:resizeHandles val="exact"/>
        </dgm:presLayoutVars>
      </dgm:prSet>
      <dgm:spPr/>
      <dgm:t>
        <a:bodyPr/>
        <a:lstStyle/>
        <a:p>
          <a:endParaRPr lang="en-US"/>
        </a:p>
      </dgm:t>
    </dgm:pt>
    <dgm:pt modelId="{3C8C0B65-594A-4673-A7EA-A38E9AD9618D}" type="pres">
      <dgm:prSet presAssocID="{291CCE2F-B576-4DB2-B32B-9770B031F1DD}" presName="centerShape" presStyleLbl="node0" presStyleIdx="0" presStyleCnt="1"/>
      <dgm:spPr/>
      <dgm:t>
        <a:bodyPr/>
        <a:lstStyle/>
        <a:p>
          <a:endParaRPr lang="en-US"/>
        </a:p>
      </dgm:t>
    </dgm:pt>
    <dgm:pt modelId="{9D38C51D-C49E-415D-A650-7463B59BC470}" type="pres">
      <dgm:prSet presAssocID="{9B522E7E-CB09-4C29-AB2E-9A13CFBC740C}" presName="parTrans" presStyleLbl="bgSibTrans2D1" presStyleIdx="0" presStyleCnt="3"/>
      <dgm:spPr/>
      <dgm:t>
        <a:bodyPr/>
        <a:lstStyle/>
        <a:p>
          <a:endParaRPr lang="en-US"/>
        </a:p>
      </dgm:t>
    </dgm:pt>
    <dgm:pt modelId="{2C4F3372-E763-40BD-9654-08FF9D30B2CF}" type="pres">
      <dgm:prSet presAssocID="{4BEBE98D-CB9B-400B-98F3-1049F6029CDA}" presName="node" presStyleLbl="node1" presStyleIdx="0" presStyleCnt="3">
        <dgm:presLayoutVars>
          <dgm:bulletEnabled val="1"/>
        </dgm:presLayoutVars>
      </dgm:prSet>
      <dgm:spPr/>
      <dgm:t>
        <a:bodyPr/>
        <a:lstStyle/>
        <a:p>
          <a:endParaRPr lang="en-US"/>
        </a:p>
      </dgm:t>
    </dgm:pt>
    <dgm:pt modelId="{D76D83EE-726F-4507-BACB-619F14F7A8E1}" type="pres">
      <dgm:prSet presAssocID="{4F9F6A8F-AE49-4E27-B350-A97550E2F837}" presName="parTrans" presStyleLbl="bgSibTrans2D1" presStyleIdx="1" presStyleCnt="3"/>
      <dgm:spPr/>
      <dgm:t>
        <a:bodyPr/>
        <a:lstStyle/>
        <a:p>
          <a:endParaRPr lang="en-US"/>
        </a:p>
      </dgm:t>
    </dgm:pt>
    <dgm:pt modelId="{33073901-D3ED-4D62-8BB4-6270E3FB670F}" type="pres">
      <dgm:prSet presAssocID="{37CE630E-4F81-4A0E-BD79-B28990575A79}" presName="node" presStyleLbl="node1" presStyleIdx="1" presStyleCnt="3" custRadScaleRad="100067" custRadScaleInc="1011">
        <dgm:presLayoutVars>
          <dgm:bulletEnabled val="1"/>
        </dgm:presLayoutVars>
      </dgm:prSet>
      <dgm:spPr/>
      <dgm:t>
        <a:bodyPr/>
        <a:lstStyle/>
        <a:p>
          <a:endParaRPr lang="en-US"/>
        </a:p>
      </dgm:t>
    </dgm:pt>
    <dgm:pt modelId="{BAF6ABED-9F2C-4C24-BA67-BD38A82768DB}" type="pres">
      <dgm:prSet presAssocID="{444ECFE3-AA9C-449E-A666-933997BABDDE}" presName="parTrans" presStyleLbl="bgSibTrans2D1" presStyleIdx="2" presStyleCnt="3"/>
      <dgm:spPr/>
      <dgm:t>
        <a:bodyPr/>
        <a:lstStyle/>
        <a:p>
          <a:endParaRPr lang="en-US"/>
        </a:p>
      </dgm:t>
    </dgm:pt>
    <dgm:pt modelId="{5E661372-FAC5-4BF3-B36F-9060591376DE}" type="pres">
      <dgm:prSet presAssocID="{3EA75B0B-40F9-4EBA-A84C-A1E1C18D44C0}" presName="node" presStyleLbl="node1" presStyleIdx="2" presStyleCnt="3">
        <dgm:presLayoutVars>
          <dgm:bulletEnabled val="1"/>
        </dgm:presLayoutVars>
      </dgm:prSet>
      <dgm:spPr/>
      <dgm:t>
        <a:bodyPr/>
        <a:lstStyle/>
        <a:p>
          <a:endParaRPr lang="en-US"/>
        </a:p>
      </dgm:t>
    </dgm:pt>
  </dgm:ptLst>
  <dgm:cxnLst>
    <dgm:cxn modelId="{D73E29F2-46AD-4F5B-BBB6-AC4FA80A6C6F}" type="presOf" srcId="{37CE630E-4F81-4A0E-BD79-B28990575A79}" destId="{33073901-D3ED-4D62-8BB4-6270E3FB670F}" srcOrd="0" destOrd="0" presId="urn:microsoft.com/office/officeart/2005/8/layout/radial4"/>
    <dgm:cxn modelId="{8D269ADC-8E2F-4E8A-B500-85C1B954A27F}" type="presOf" srcId="{4BEBE98D-CB9B-400B-98F3-1049F6029CDA}" destId="{2C4F3372-E763-40BD-9654-08FF9D30B2CF}" srcOrd="0" destOrd="0" presId="urn:microsoft.com/office/officeart/2005/8/layout/radial4"/>
    <dgm:cxn modelId="{1653869F-F33D-4810-A219-4FF25D150124}" type="presOf" srcId="{291CCE2F-B576-4DB2-B32B-9770B031F1DD}" destId="{3C8C0B65-594A-4673-A7EA-A38E9AD9618D}" srcOrd="0" destOrd="0" presId="urn:microsoft.com/office/officeart/2005/8/layout/radial4"/>
    <dgm:cxn modelId="{F9C85ED1-03DA-45DE-A58D-487731C0AEBB}" type="presOf" srcId="{4F9F6A8F-AE49-4E27-B350-A97550E2F837}" destId="{D76D83EE-726F-4507-BACB-619F14F7A8E1}" srcOrd="0" destOrd="0" presId="urn:microsoft.com/office/officeart/2005/8/layout/radial4"/>
    <dgm:cxn modelId="{C8B90DEA-0FF7-458C-9C15-D72B4FFB69D1}" srcId="{5053FACA-C8F6-4360-9FC6-5F25EB46481C}" destId="{291CCE2F-B576-4DB2-B32B-9770B031F1DD}" srcOrd="0" destOrd="0" parTransId="{67EB6EF4-3AE2-4290-B7FF-BC088CBE59B6}" sibTransId="{3D25FB04-6158-4043-848B-2D81648549C2}"/>
    <dgm:cxn modelId="{D6B43194-31AF-46A9-86DC-DE3EB532DC8D}" type="presOf" srcId="{5053FACA-C8F6-4360-9FC6-5F25EB46481C}" destId="{74CA8B16-F8FF-453E-BDC8-72C03428921E}" srcOrd="0" destOrd="0" presId="urn:microsoft.com/office/officeart/2005/8/layout/radial4"/>
    <dgm:cxn modelId="{B3A861C8-4045-48C0-B087-E7FB43EBABD6}" type="presOf" srcId="{3EA75B0B-40F9-4EBA-A84C-A1E1C18D44C0}" destId="{5E661372-FAC5-4BF3-B36F-9060591376DE}" srcOrd="0" destOrd="0" presId="urn:microsoft.com/office/officeart/2005/8/layout/radial4"/>
    <dgm:cxn modelId="{7A5D570A-747D-4DC5-A4C6-E434842925FC}" srcId="{291CCE2F-B576-4DB2-B32B-9770B031F1DD}" destId="{3EA75B0B-40F9-4EBA-A84C-A1E1C18D44C0}" srcOrd="2" destOrd="0" parTransId="{444ECFE3-AA9C-449E-A666-933997BABDDE}" sibTransId="{E1FE966A-2979-4935-9F12-8A1802C0F8B2}"/>
    <dgm:cxn modelId="{3FF89B3F-634E-440E-A210-756A1E8E1218}" type="presOf" srcId="{9B522E7E-CB09-4C29-AB2E-9A13CFBC740C}" destId="{9D38C51D-C49E-415D-A650-7463B59BC470}" srcOrd="0" destOrd="0" presId="urn:microsoft.com/office/officeart/2005/8/layout/radial4"/>
    <dgm:cxn modelId="{794343CE-0BDE-43BB-849C-014CCC831B5E}" srcId="{291CCE2F-B576-4DB2-B32B-9770B031F1DD}" destId="{37CE630E-4F81-4A0E-BD79-B28990575A79}" srcOrd="1" destOrd="0" parTransId="{4F9F6A8F-AE49-4E27-B350-A97550E2F837}" sibTransId="{BC36F9FF-62F3-434A-A1C6-3EA81A02CA5C}"/>
    <dgm:cxn modelId="{57676E57-9A19-4A30-912D-4ACFF077705F}" srcId="{291CCE2F-B576-4DB2-B32B-9770B031F1DD}" destId="{4BEBE98D-CB9B-400B-98F3-1049F6029CDA}" srcOrd="0" destOrd="0" parTransId="{9B522E7E-CB09-4C29-AB2E-9A13CFBC740C}" sibTransId="{8E0C79A7-4CCC-43E8-B03F-3DD14A9E58B8}"/>
    <dgm:cxn modelId="{D171ED22-FD46-42B9-9C78-BD77B3BCD479}" type="presOf" srcId="{444ECFE3-AA9C-449E-A666-933997BABDDE}" destId="{BAF6ABED-9F2C-4C24-BA67-BD38A82768DB}" srcOrd="0" destOrd="0" presId="urn:microsoft.com/office/officeart/2005/8/layout/radial4"/>
    <dgm:cxn modelId="{A895A020-1FF4-4B3D-BC59-A87655C5F161}" type="presParOf" srcId="{74CA8B16-F8FF-453E-BDC8-72C03428921E}" destId="{3C8C0B65-594A-4673-A7EA-A38E9AD9618D}" srcOrd="0" destOrd="0" presId="urn:microsoft.com/office/officeart/2005/8/layout/radial4"/>
    <dgm:cxn modelId="{8D71069E-27DC-4436-B524-B47A6937C553}" type="presParOf" srcId="{74CA8B16-F8FF-453E-BDC8-72C03428921E}" destId="{9D38C51D-C49E-415D-A650-7463B59BC470}" srcOrd="1" destOrd="0" presId="urn:microsoft.com/office/officeart/2005/8/layout/radial4"/>
    <dgm:cxn modelId="{69F344EC-A93B-4046-BFFE-2301FD54B55B}" type="presParOf" srcId="{74CA8B16-F8FF-453E-BDC8-72C03428921E}" destId="{2C4F3372-E763-40BD-9654-08FF9D30B2CF}" srcOrd="2" destOrd="0" presId="urn:microsoft.com/office/officeart/2005/8/layout/radial4"/>
    <dgm:cxn modelId="{15BFCC41-706B-4C12-8DD3-473A263D4C84}" type="presParOf" srcId="{74CA8B16-F8FF-453E-BDC8-72C03428921E}" destId="{D76D83EE-726F-4507-BACB-619F14F7A8E1}" srcOrd="3" destOrd="0" presId="urn:microsoft.com/office/officeart/2005/8/layout/radial4"/>
    <dgm:cxn modelId="{7A4BA0C6-2FC9-458D-A0F1-3AAF1B8B87C0}" type="presParOf" srcId="{74CA8B16-F8FF-453E-BDC8-72C03428921E}" destId="{33073901-D3ED-4D62-8BB4-6270E3FB670F}" srcOrd="4" destOrd="0" presId="urn:microsoft.com/office/officeart/2005/8/layout/radial4"/>
    <dgm:cxn modelId="{14CBEC25-3249-4BDF-9158-418FFC66C5AD}" type="presParOf" srcId="{74CA8B16-F8FF-453E-BDC8-72C03428921E}" destId="{BAF6ABED-9F2C-4C24-BA67-BD38A82768DB}" srcOrd="5" destOrd="0" presId="urn:microsoft.com/office/officeart/2005/8/layout/radial4"/>
    <dgm:cxn modelId="{79E13FCB-C797-40A8-B2EE-D6D88CB54A3C}" type="presParOf" srcId="{74CA8B16-F8FF-453E-BDC8-72C03428921E}" destId="{5E661372-FAC5-4BF3-B36F-9060591376D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077DAF-EFBB-40F8-9E02-C95823180901}" type="doc">
      <dgm:prSet loTypeId="urn:microsoft.com/office/officeart/2005/8/layout/pyramid3" loCatId="pyramid" qsTypeId="urn:microsoft.com/office/officeart/2005/8/quickstyle/3d3" qsCatId="3D" csTypeId="urn:microsoft.com/office/officeart/2005/8/colors/colorful5" csCatId="colorful" phldr="1"/>
      <dgm:spPr/>
    </dgm:pt>
    <dgm:pt modelId="{BDB01D13-1186-463B-A944-9C92D4C7EEBC}">
      <dgm:prSet phldrT="[Text]"/>
      <dgm:spPr/>
      <dgm:t>
        <a:bodyPr/>
        <a:lstStyle/>
        <a:p>
          <a:r>
            <a:rPr lang="en-US" dirty="0"/>
            <a:t>Find and hold a caterpillar outside </a:t>
          </a:r>
        </a:p>
      </dgm:t>
    </dgm:pt>
    <dgm:pt modelId="{C98088F0-EC07-48A2-ACB3-429AA181D272}" type="parTrans" cxnId="{A315B6A5-BB9E-408D-B88E-5BB07910F0E9}">
      <dgm:prSet/>
      <dgm:spPr/>
      <dgm:t>
        <a:bodyPr/>
        <a:lstStyle/>
        <a:p>
          <a:endParaRPr lang="en-US"/>
        </a:p>
      </dgm:t>
    </dgm:pt>
    <dgm:pt modelId="{E659B9DC-33F0-4534-B6DB-3B19799FC905}" type="sibTrans" cxnId="{A315B6A5-BB9E-408D-B88E-5BB07910F0E9}">
      <dgm:prSet/>
      <dgm:spPr/>
      <dgm:t>
        <a:bodyPr/>
        <a:lstStyle/>
        <a:p>
          <a:endParaRPr lang="en-US"/>
        </a:p>
      </dgm:t>
    </dgm:pt>
    <dgm:pt modelId="{6AF2E78F-AAD2-4DD9-8625-C5988E154F3E}">
      <dgm:prSet phldrT="[Text]"/>
      <dgm:spPr/>
      <dgm:t>
        <a:bodyPr/>
        <a:lstStyle/>
        <a:p>
          <a:r>
            <a:rPr lang="en-US" dirty="0"/>
            <a:t>Visit a butterfly house</a:t>
          </a:r>
        </a:p>
      </dgm:t>
    </dgm:pt>
    <dgm:pt modelId="{1DC759BD-0D60-49EC-A361-60E49F7C9470}" type="parTrans" cxnId="{2C42D978-2701-4D15-9FC0-F645CF83D192}">
      <dgm:prSet/>
      <dgm:spPr/>
      <dgm:t>
        <a:bodyPr/>
        <a:lstStyle/>
        <a:p>
          <a:endParaRPr lang="en-US"/>
        </a:p>
      </dgm:t>
    </dgm:pt>
    <dgm:pt modelId="{ED0FF69B-33A7-41A5-AD7E-5B7A534506F1}" type="sibTrans" cxnId="{2C42D978-2701-4D15-9FC0-F645CF83D192}">
      <dgm:prSet/>
      <dgm:spPr/>
      <dgm:t>
        <a:bodyPr/>
        <a:lstStyle/>
        <a:p>
          <a:endParaRPr lang="en-US"/>
        </a:p>
      </dgm:t>
    </dgm:pt>
    <dgm:pt modelId="{0F7896A3-0D5B-4EAB-86A8-16474E056124}">
      <dgm:prSet phldrT="[Text]"/>
      <dgm:spPr/>
      <dgm:t>
        <a:bodyPr/>
        <a:lstStyle/>
        <a:p>
          <a:r>
            <a:rPr lang="en-US" dirty="0"/>
            <a:t>Look at insects in glass containers</a:t>
          </a:r>
        </a:p>
      </dgm:t>
    </dgm:pt>
    <dgm:pt modelId="{6A7598E9-7FAA-4ED1-8422-50F24096B64B}" type="parTrans" cxnId="{68EE9F82-83B2-49F6-8B1A-937501C6BC95}">
      <dgm:prSet/>
      <dgm:spPr/>
      <dgm:t>
        <a:bodyPr/>
        <a:lstStyle/>
        <a:p>
          <a:endParaRPr lang="en-US"/>
        </a:p>
      </dgm:t>
    </dgm:pt>
    <dgm:pt modelId="{8AD9A16C-8A69-4B07-8134-EEBD2A86CF3C}" type="sibTrans" cxnId="{68EE9F82-83B2-49F6-8B1A-937501C6BC95}">
      <dgm:prSet/>
      <dgm:spPr/>
      <dgm:t>
        <a:bodyPr/>
        <a:lstStyle/>
        <a:p>
          <a:endParaRPr lang="en-US"/>
        </a:p>
      </dgm:t>
    </dgm:pt>
    <dgm:pt modelId="{744F6AFE-F126-45CE-8F8A-54E92B6F6C12}">
      <dgm:prSet phldrT="[Text]"/>
      <dgm:spPr/>
      <dgm:t>
        <a:bodyPr/>
        <a:lstStyle/>
        <a:p>
          <a:r>
            <a:rPr lang="en-US" dirty="0"/>
            <a:t>Watch You Tube videos of spiders</a:t>
          </a:r>
        </a:p>
      </dgm:t>
    </dgm:pt>
    <dgm:pt modelId="{6F817889-7CE7-4E6C-B878-8ADC034F3171}" type="parTrans" cxnId="{D06A4496-7B98-43A2-857A-C3BD8F6B8F59}">
      <dgm:prSet/>
      <dgm:spPr/>
      <dgm:t>
        <a:bodyPr/>
        <a:lstStyle/>
        <a:p>
          <a:endParaRPr lang="en-US"/>
        </a:p>
      </dgm:t>
    </dgm:pt>
    <dgm:pt modelId="{E424145D-FE72-4B39-9738-243114F063B6}" type="sibTrans" cxnId="{D06A4496-7B98-43A2-857A-C3BD8F6B8F59}">
      <dgm:prSet/>
      <dgm:spPr/>
      <dgm:t>
        <a:bodyPr/>
        <a:lstStyle/>
        <a:p>
          <a:endParaRPr lang="en-US"/>
        </a:p>
      </dgm:t>
    </dgm:pt>
    <dgm:pt modelId="{6CBF7655-CB60-41CC-A16D-872CD122A160}">
      <dgm:prSet phldrT="[Text]"/>
      <dgm:spPr/>
      <dgm:t>
        <a:bodyPr/>
        <a:lstStyle/>
        <a:p>
          <a:r>
            <a:rPr lang="en-US" dirty="0"/>
            <a:t>Stand next to Dad while he holds  a caterpillar</a:t>
          </a:r>
        </a:p>
      </dgm:t>
    </dgm:pt>
    <dgm:pt modelId="{D74605F2-136A-435F-B343-C15E35772075}" type="parTrans" cxnId="{F7E5BF8D-DDAC-4FE2-BC2A-14A1D3B75648}">
      <dgm:prSet/>
      <dgm:spPr/>
      <dgm:t>
        <a:bodyPr/>
        <a:lstStyle/>
        <a:p>
          <a:endParaRPr lang="en-US"/>
        </a:p>
      </dgm:t>
    </dgm:pt>
    <dgm:pt modelId="{C43CC519-7F13-4D9E-8081-FDC57263E0AB}" type="sibTrans" cxnId="{F7E5BF8D-DDAC-4FE2-BC2A-14A1D3B75648}">
      <dgm:prSet/>
      <dgm:spPr/>
      <dgm:t>
        <a:bodyPr/>
        <a:lstStyle/>
        <a:p>
          <a:endParaRPr lang="en-US"/>
        </a:p>
      </dgm:t>
    </dgm:pt>
    <dgm:pt modelId="{010AE4A2-5B9F-47E8-8FDE-12A68A4F01FA}">
      <dgm:prSet phldrT="[Text]"/>
      <dgm:spPr/>
      <dgm:t>
        <a:bodyPr/>
        <a:lstStyle/>
        <a:p>
          <a:r>
            <a:rPr lang="en-US" dirty="0"/>
            <a:t>Imagine self holding a bug</a:t>
          </a:r>
        </a:p>
      </dgm:t>
    </dgm:pt>
    <dgm:pt modelId="{31F46AF7-BBB8-4137-9BF3-6E71C5C38624}" type="parTrans" cxnId="{3D3F2B24-C6B4-4FA1-930C-4FBAEED6692C}">
      <dgm:prSet/>
      <dgm:spPr/>
      <dgm:t>
        <a:bodyPr/>
        <a:lstStyle/>
        <a:p>
          <a:endParaRPr lang="en-US"/>
        </a:p>
      </dgm:t>
    </dgm:pt>
    <dgm:pt modelId="{E556147C-B5D7-4FFA-8888-3466F47A2413}" type="sibTrans" cxnId="{3D3F2B24-C6B4-4FA1-930C-4FBAEED6692C}">
      <dgm:prSet/>
      <dgm:spPr/>
      <dgm:t>
        <a:bodyPr/>
        <a:lstStyle/>
        <a:p>
          <a:endParaRPr lang="en-US"/>
        </a:p>
      </dgm:t>
    </dgm:pt>
    <dgm:pt modelId="{05F9EC7E-195C-4269-80CA-8D8192460613}" type="pres">
      <dgm:prSet presAssocID="{E9077DAF-EFBB-40F8-9E02-C95823180901}" presName="Name0" presStyleCnt="0">
        <dgm:presLayoutVars>
          <dgm:dir/>
          <dgm:animLvl val="lvl"/>
          <dgm:resizeHandles val="exact"/>
        </dgm:presLayoutVars>
      </dgm:prSet>
      <dgm:spPr/>
    </dgm:pt>
    <dgm:pt modelId="{D4F70169-744C-4C16-B9BE-3660580158C4}" type="pres">
      <dgm:prSet presAssocID="{BDB01D13-1186-463B-A944-9C92D4C7EEBC}" presName="Name8" presStyleCnt="0"/>
      <dgm:spPr/>
    </dgm:pt>
    <dgm:pt modelId="{123869FC-13BE-42C4-8405-056116632FC9}" type="pres">
      <dgm:prSet presAssocID="{BDB01D13-1186-463B-A944-9C92D4C7EEBC}" presName="level" presStyleLbl="node1" presStyleIdx="0" presStyleCnt="6">
        <dgm:presLayoutVars>
          <dgm:chMax val="1"/>
          <dgm:bulletEnabled val="1"/>
        </dgm:presLayoutVars>
      </dgm:prSet>
      <dgm:spPr/>
      <dgm:t>
        <a:bodyPr/>
        <a:lstStyle/>
        <a:p>
          <a:endParaRPr lang="en-US"/>
        </a:p>
      </dgm:t>
    </dgm:pt>
    <dgm:pt modelId="{703DBD93-A6AE-449F-8250-097F6930EC90}" type="pres">
      <dgm:prSet presAssocID="{BDB01D13-1186-463B-A944-9C92D4C7EEBC}" presName="levelTx" presStyleLbl="revTx" presStyleIdx="0" presStyleCnt="0">
        <dgm:presLayoutVars>
          <dgm:chMax val="1"/>
          <dgm:bulletEnabled val="1"/>
        </dgm:presLayoutVars>
      </dgm:prSet>
      <dgm:spPr/>
      <dgm:t>
        <a:bodyPr/>
        <a:lstStyle/>
        <a:p>
          <a:endParaRPr lang="en-US"/>
        </a:p>
      </dgm:t>
    </dgm:pt>
    <dgm:pt modelId="{C20DD8CA-CA98-4CC0-9F2E-23CC29D70491}" type="pres">
      <dgm:prSet presAssocID="{6AF2E78F-AAD2-4DD9-8625-C5988E154F3E}" presName="Name8" presStyleCnt="0"/>
      <dgm:spPr/>
    </dgm:pt>
    <dgm:pt modelId="{2735201F-7175-4615-951C-E1DA35187E7C}" type="pres">
      <dgm:prSet presAssocID="{6AF2E78F-AAD2-4DD9-8625-C5988E154F3E}" presName="level" presStyleLbl="node1" presStyleIdx="1" presStyleCnt="6">
        <dgm:presLayoutVars>
          <dgm:chMax val="1"/>
          <dgm:bulletEnabled val="1"/>
        </dgm:presLayoutVars>
      </dgm:prSet>
      <dgm:spPr/>
      <dgm:t>
        <a:bodyPr/>
        <a:lstStyle/>
        <a:p>
          <a:endParaRPr lang="en-US"/>
        </a:p>
      </dgm:t>
    </dgm:pt>
    <dgm:pt modelId="{EB66A782-8E3E-457D-AB79-BEBBABEDF7A7}" type="pres">
      <dgm:prSet presAssocID="{6AF2E78F-AAD2-4DD9-8625-C5988E154F3E}" presName="levelTx" presStyleLbl="revTx" presStyleIdx="0" presStyleCnt="0">
        <dgm:presLayoutVars>
          <dgm:chMax val="1"/>
          <dgm:bulletEnabled val="1"/>
        </dgm:presLayoutVars>
      </dgm:prSet>
      <dgm:spPr/>
      <dgm:t>
        <a:bodyPr/>
        <a:lstStyle/>
        <a:p>
          <a:endParaRPr lang="en-US"/>
        </a:p>
      </dgm:t>
    </dgm:pt>
    <dgm:pt modelId="{211F21D0-8C7E-4C83-AC9D-7C9812C46334}" type="pres">
      <dgm:prSet presAssocID="{6CBF7655-CB60-41CC-A16D-872CD122A160}" presName="Name8" presStyleCnt="0"/>
      <dgm:spPr/>
    </dgm:pt>
    <dgm:pt modelId="{2F691680-5B1B-43D0-9B48-DCA3A46FDB1F}" type="pres">
      <dgm:prSet presAssocID="{6CBF7655-CB60-41CC-A16D-872CD122A160}" presName="level" presStyleLbl="node1" presStyleIdx="2" presStyleCnt="6">
        <dgm:presLayoutVars>
          <dgm:chMax val="1"/>
          <dgm:bulletEnabled val="1"/>
        </dgm:presLayoutVars>
      </dgm:prSet>
      <dgm:spPr/>
      <dgm:t>
        <a:bodyPr/>
        <a:lstStyle/>
        <a:p>
          <a:endParaRPr lang="en-US"/>
        </a:p>
      </dgm:t>
    </dgm:pt>
    <dgm:pt modelId="{B1993419-E142-4AEF-819B-9ACE81ACCC8E}" type="pres">
      <dgm:prSet presAssocID="{6CBF7655-CB60-41CC-A16D-872CD122A160}" presName="levelTx" presStyleLbl="revTx" presStyleIdx="0" presStyleCnt="0">
        <dgm:presLayoutVars>
          <dgm:chMax val="1"/>
          <dgm:bulletEnabled val="1"/>
        </dgm:presLayoutVars>
      </dgm:prSet>
      <dgm:spPr/>
      <dgm:t>
        <a:bodyPr/>
        <a:lstStyle/>
        <a:p>
          <a:endParaRPr lang="en-US"/>
        </a:p>
      </dgm:t>
    </dgm:pt>
    <dgm:pt modelId="{23B9B59E-F646-4559-8121-72E4D0E1BBD3}" type="pres">
      <dgm:prSet presAssocID="{0F7896A3-0D5B-4EAB-86A8-16474E056124}" presName="Name8" presStyleCnt="0"/>
      <dgm:spPr/>
    </dgm:pt>
    <dgm:pt modelId="{30746839-854A-4DA2-9213-14AF366E7982}" type="pres">
      <dgm:prSet presAssocID="{0F7896A3-0D5B-4EAB-86A8-16474E056124}" presName="level" presStyleLbl="node1" presStyleIdx="3" presStyleCnt="6">
        <dgm:presLayoutVars>
          <dgm:chMax val="1"/>
          <dgm:bulletEnabled val="1"/>
        </dgm:presLayoutVars>
      </dgm:prSet>
      <dgm:spPr/>
      <dgm:t>
        <a:bodyPr/>
        <a:lstStyle/>
        <a:p>
          <a:endParaRPr lang="en-US"/>
        </a:p>
      </dgm:t>
    </dgm:pt>
    <dgm:pt modelId="{DAC1523C-11B7-466A-B1B7-52596A1971CE}" type="pres">
      <dgm:prSet presAssocID="{0F7896A3-0D5B-4EAB-86A8-16474E056124}" presName="levelTx" presStyleLbl="revTx" presStyleIdx="0" presStyleCnt="0">
        <dgm:presLayoutVars>
          <dgm:chMax val="1"/>
          <dgm:bulletEnabled val="1"/>
        </dgm:presLayoutVars>
      </dgm:prSet>
      <dgm:spPr/>
      <dgm:t>
        <a:bodyPr/>
        <a:lstStyle/>
        <a:p>
          <a:endParaRPr lang="en-US"/>
        </a:p>
      </dgm:t>
    </dgm:pt>
    <dgm:pt modelId="{2900EB57-521B-4E83-89CB-D57E6230E971}" type="pres">
      <dgm:prSet presAssocID="{744F6AFE-F126-45CE-8F8A-54E92B6F6C12}" presName="Name8" presStyleCnt="0"/>
      <dgm:spPr/>
    </dgm:pt>
    <dgm:pt modelId="{F2C897E5-C5D7-46F2-8D72-46615BA3A353}" type="pres">
      <dgm:prSet presAssocID="{744F6AFE-F126-45CE-8F8A-54E92B6F6C12}" presName="level" presStyleLbl="node1" presStyleIdx="4" presStyleCnt="6">
        <dgm:presLayoutVars>
          <dgm:chMax val="1"/>
          <dgm:bulletEnabled val="1"/>
        </dgm:presLayoutVars>
      </dgm:prSet>
      <dgm:spPr/>
      <dgm:t>
        <a:bodyPr/>
        <a:lstStyle/>
        <a:p>
          <a:endParaRPr lang="en-US"/>
        </a:p>
      </dgm:t>
    </dgm:pt>
    <dgm:pt modelId="{FCE52710-B48D-48BC-A1A6-C05A43477F3D}" type="pres">
      <dgm:prSet presAssocID="{744F6AFE-F126-45CE-8F8A-54E92B6F6C12}" presName="levelTx" presStyleLbl="revTx" presStyleIdx="0" presStyleCnt="0">
        <dgm:presLayoutVars>
          <dgm:chMax val="1"/>
          <dgm:bulletEnabled val="1"/>
        </dgm:presLayoutVars>
      </dgm:prSet>
      <dgm:spPr/>
      <dgm:t>
        <a:bodyPr/>
        <a:lstStyle/>
        <a:p>
          <a:endParaRPr lang="en-US"/>
        </a:p>
      </dgm:t>
    </dgm:pt>
    <dgm:pt modelId="{820F8C53-6FA0-4AA7-B5F7-D2A85DB793CB}" type="pres">
      <dgm:prSet presAssocID="{010AE4A2-5B9F-47E8-8FDE-12A68A4F01FA}" presName="Name8" presStyleCnt="0"/>
      <dgm:spPr/>
    </dgm:pt>
    <dgm:pt modelId="{54572C8E-FD1A-4B0F-BBAD-D5208BEC5B2B}" type="pres">
      <dgm:prSet presAssocID="{010AE4A2-5B9F-47E8-8FDE-12A68A4F01FA}" presName="level" presStyleLbl="node1" presStyleIdx="5" presStyleCnt="6">
        <dgm:presLayoutVars>
          <dgm:chMax val="1"/>
          <dgm:bulletEnabled val="1"/>
        </dgm:presLayoutVars>
      </dgm:prSet>
      <dgm:spPr/>
      <dgm:t>
        <a:bodyPr/>
        <a:lstStyle/>
        <a:p>
          <a:endParaRPr lang="en-US"/>
        </a:p>
      </dgm:t>
    </dgm:pt>
    <dgm:pt modelId="{F4C3AF10-D43D-4349-A549-B166284C4A20}" type="pres">
      <dgm:prSet presAssocID="{010AE4A2-5B9F-47E8-8FDE-12A68A4F01FA}" presName="levelTx" presStyleLbl="revTx" presStyleIdx="0" presStyleCnt="0">
        <dgm:presLayoutVars>
          <dgm:chMax val="1"/>
          <dgm:bulletEnabled val="1"/>
        </dgm:presLayoutVars>
      </dgm:prSet>
      <dgm:spPr/>
      <dgm:t>
        <a:bodyPr/>
        <a:lstStyle/>
        <a:p>
          <a:endParaRPr lang="en-US"/>
        </a:p>
      </dgm:t>
    </dgm:pt>
  </dgm:ptLst>
  <dgm:cxnLst>
    <dgm:cxn modelId="{D159DA93-8BEF-4CB1-9368-3DC9F80099F6}" type="presOf" srcId="{6AF2E78F-AAD2-4DD9-8625-C5988E154F3E}" destId="{2735201F-7175-4615-951C-E1DA35187E7C}" srcOrd="0" destOrd="0" presId="urn:microsoft.com/office/officeart/2005/8/layout/pyramid3"/>
    <dgm:cxn modelId="{DB007576-F436-4056-B17D-2D6AE1B05E37}" type="presOf" srcId="{0F7896A3-0D5B-4EAB-86A8-16474E056124}" destId="{30746839-854A-4DA2-9213-14AF366E7982}" srcOrd="0" destOrd="0" presId="urn:microsoft.com/office/officeart/2005/8/layout/pyramid3"/>
    <dgm:cxn modelId="{2C42D978-2701-4D15-9FC0-F645CF83D192}" srcId="{E9077DAF-EFBB-40F8-9E02-C95823180901}" destId="{6AF2E78F-AAD2-4DD9-8625-C5988E154F3E}" srcOrd="1" destOrd="0" parTransId="{1DC759BD-0D60-49EC-A361-60E49F7C9470}" sibTransId="{ED0FF69B-33A7-41A5-AD7E-5B7A534506F1}"/>
    <dgm:cxn modelId="{1B5C6ACE-48F5-49C4-99A7-DB67173D245D}" type="presOf" srcId="{E9077DAF-EFBB-40F8-9E02-C95823180901}" destId="{05F9EC7E-195C-4269-80CA-8D8192460613}" srcOrd="0" destOrd="0" presId="urn:microsoft.com/office/officeart/2005/8/layout/pyramid3"/>
    <dgm:cxn modelId="{13DF627B-8958-487F-96FF-958E4CA153CA}" type="presOf" srcId="{BDB01D13-1186-463B-A944-9C92D4C7EEBC}" destId="{703DBD93-A6AE-449F-8250-097F6930EC90}" srcOrd="1" destOrd="0" presId="urn:microsoft.com/office/officeart/2005/8/layout/pyramid3"/>
    <dgm:cxn modelId="{49D604CE-7702-4395-98D9-2CCDF2644D41}" type="presOf" srcId="{010AE4A2-5B9F-47E8-8FDE-12A68A4F01FA}" destId="{54572C8E-FD1A-4B0F-BBAD-D5208BEC5B2B}" srcOrd="0" destOrd="0" presId="urn:microsoft.com/office/officeart/2005/8/layout/pyramid3"/>
    <dgm:cxn modelId="{E23E72B1-1587-4D80-814B-5FA3DBB7CAFF}" type="presOf" srcId="{010AE4A2-5B9F-47E8-8FDE-12A68A4F01FA}" destId="{F4C3AF10-D43D-4349-A549-B166284C4A20}" srcOrd="1" destOrd="0" presId="urn:microsoft.com/office/officeart/2005/8/layout/pyramid3"/>
    <dgm:cxn modelId="{FF279724-5A5F-44AC-A04F-929A7DDEF5DB}" type="presOf" srcId="{BDB01D13-1186-463B-A944-9C92D4C7EEBC}" destId="{123869FC-13BE-42C4-8405-056116632FC9}" srcOrd="0" destOrd="0" presId="urn:microsoft.com/office/officeart/2005/8/layout/pyramid3"/>
    <dgm:cxn modelId="{A315B6A5-BB9E-408D-B88E-5BB07910F0E9}" srcId="{E9077DAF-EFBB-40F8-9E02-C95823180901}" destId="{BDB01D13-1186-463B-A944-9C92D4C7EEBC}" srcOrd="0" destOrd="0" parTransId="{C98088F0-EC07-48A2-ACB3-429AA181D272}" sibTransId="{E659B9DC-33F0-4534-B6DB-3B19799FC905}"/>
    <dgm:cxn modelId="{D06A4496-7B98-43A2-857A-C3BD8F6B8F59}" srcId="{E9077DAF-EFBB-40F8-9E02-C95823180901}" destId="{744F6AFE-F126-45CE-8F8A-54E92B6F6C12}" srcOrd="4" destOrd="0" parTransId="{6F817889-7CE7-4E6C-B878-8ADC034F3171}" sibTransId="{E424145D-FE72-4B39-9738-243114F063B6}"/>
    <dgm:cxn modelId="{3D3F2B24-C6B4-4FA1-930C-4FBAEED6692C}" srcId="{E9077DAF-EFBB-40F8-9E02-C95823180901}" destId="{010AE4A2-5B9F-47E8-8FDE-12A68A4F01FA}" srcOrd="5" destOrd="0" parTransId="{31F46AF7-BBB8-4137-9BF3-6E71C5C38624}" sibTransId="{E556147C-B5D7-4FFA-8888-3466F47A2413}"/>
    <dgm:cxn modelId="{68EE9F82-83B2-49F6-8B1A-937501C6BC95}" srcId="{E9077DAF-EFBB-40F8-9E02-C95823180901}" destId="{0F7896A3-0D5B-4EAB-86A8-16474E056124}" srcOrd="3" destOrd="0" parTransId="{6A7598E9-7FAA-4ED1-8422-50F24096B64B}" sibTransId="{8AD9A16C-8A69-4B07-8134-EEBD2A86CF3C}"/>
    <dgm:cxn modelId="{0C931312-4E01-4DEE-A136-E09201ED1E8A}" type="presOf" srcId="{6CBF7655-CB60-41CC-A16D-872CD122A160}" destId="{2F691680-5B1B-43D0-9B48-DCA3A46FDB1F}" srcOrd="0" destOrd="0" presId="urn:microsoft.com/office/officeart/2005/8/layout/pyramid3"/>
    <dgm:cxn modelId="{BD7857FB-29D4-4D96-8009-F829AC3A0467}" type="presOf" srcId="{744F6AFE-F126-45CE-8F8A-54E92B6F6C12}" destId="{FCE52710-B48D-48BC-A1A6-C05A43477F3D}" srcOrd="1" destOrd="0" presId="urn:microsoft.com/office/officeart/2005/8/layout/pyramid3"/>
    <dgm:cxn modelId="{3780072E-0F71-4933-838D-4D98F6FC4FA9}" type="presOf" srcId="{744F6AFE-F126-45CE-8F8A-54E92B6F6C12}" destId="{F2C897E5-C5D7-46F2-8D72-46615BA3A353}" srcOrd="0" destOrd="0" presId="urn:microsoft.com/office/officeart/2005/8/layout/pyramid3"/>
    <dgm:cxn modelId="{F7E5BF8D-DDAC-4FE2-BC2A-14A1D3B75648}" srcId="{E9077DAF-EFBB-40F8-9E02-C95823180901}" destId="{6CBF7655-CB60-41CC-A16D-872CD122A160}" srcOrd="2" destOrd="0" parTransId="{D74605F2-136A-435F-B343-C15E35772075}" sibTransId="{C43CC519-7F13-4D9E-8081-FDC57263E0AB}"/>
    <dgm:cxn modelId="{F30195A2-8FDE-42D4-9567-676D977EB13B}" type="presOf" srcId="{0F7896A3-0D5B-4EAB-86A8-16474E056124}" destId="{DAC1523C-11B7-466A-B1B7-52596A1971CE}" srcOrd="1" destOrd="0" presId="urn:microsoft.com/office/officeart/2005/8/layout/pyramid3"/>
    <dgm:cxn modelId="{8A35D364-4CA1-459E-A562-13756C4C4EC9}" type="presOf" srcId="{6AF2E78F-AAD2-4DD9-8625-C5988E154F3E}" destId="{EB66A782-8E3E-457D-AB79-BEBBABEDF7A7}" srcOrd="1" destOrd="0" presId="urn:microsoft.com/office/officeart/2005/8/layout/pyramid3"/>
    <dgm:cxn modelId="{5CA05DC0-388A-42B3-8703-67B0677D1F5A}" type="presOf" srcId="{6CBF7655-CB60-41CC-A16D-872CD122A160}" destId="{B1993419-E142-4AEF-819B-9ACE81ACCC8E}" srcOrd="1" destOrd="0" presId="urn:microsoft.com/office/officeart/2005/8/layout/pyramid3"/>
    <dgm:cxn modelId="{3C680C87-7105-4115-A0AD-20DD29A45F46}" type="presParOf" srcId="{05F9EC7E-195C-4269-80CA-8D8192460613}" destId="{D4F70169-744C-4C16-B9BE-3660580158C4}" srcOrd="0" destOrd="0" presId="urn:microsoft.com/office/officeart/2005/8/layout/pyramid3"/>
    <dgm:cxn modelId="{87BC7812-716C-47F3-B5C8-FFB40B2C4DB4}" type="presParOf" srcId="{D4F70169-744C-4C16-B9BE-3660580158C4}" destId="{123869FC-13BE-42C4-8405-056116632FC9}" srcOrd="0" destOrd="0" presId="urn:microsoft.com/office/officeart/2005/8/layout/pyramid3"/>
    <dgm:cxn modelId="{A4205C07-8799-46C9-B88C-2F28B0B26F73}" type="presParOf" srcId="{D4F70169-744C-4C16-B9BE-3660580158C4}" destId="{703DBD93-A6AE-449F-8250-097F6930EC90}" srcOrd="1" destOrd="0" presId="urn:microsoft.com/office/officeart/2005/8/layout/pyramid3"/>
    <dgm:cxn modelId="{1D9E0C3E-3A3D-4D08-9779-C49664605972}" type="presParOf" srcId="{05F9EC7E-195C-4269-80CA-8D8192460613}" destId="{C20DD8CA-CA98-4CC0-9F2E-23CC29D70491}" srcOrd="1" destOrd="0" presId="urn:microsoft.com/office/officeart/2005/8/layout/pyramid3"/>
    <dgm:cxn modelId="{6304B27F-A92D-4575-9CB2-1C5E7D257450}" type="presParOf" srcId="{C20DD8CA-CA98-4CC0-9F2E-23CC29D70491}" destId="{2735201F-7175-4615-951C-E1DA35187E7C}" srcOrd="0" destOrd="0" presId="urn:microsoft.com/office/officeart/2005/8/layout/pyramid3"/>
    <dgm:cxn modelId="{A92A7573-3EC5-476B-81A8-4AFB6F676EF3}" type="presParOf" srcId="{C20DD8CA-CA98-4CC0-9F2E-23CC29D70491}" destId="{EB66A782-8E3E-457D-AB79-BEBBABEDF7A7}" srcOrd="1" destOrd="0" presId="urn:microsoft.com/office/officeart/2005/8/layout/pyramid3"/>
    <dgm:cxn modelId="{85BCA6B4-DAC4-45DF-8879-80596A7FB5C3}" type="presParOf" srcId="{05F9EC7E-195C-4269-80CA-8D8192460613}" destId="{211F21D0-8C7E-4C83-AC9D-7C9812C46334}" srcOrd="2" destOrd="0" presId="urn:microsoft.com/office/officeart/2005/8/layout/pyramid3"/>
    <dgm:cxn modelId="{DBF60EAE-5360-4C72-869B-29E243177524}" type="presParOf" srcId="{211F21D0-8C7E-4C83-AC9D-7C9812C46334}" destId="{2F691680-5B1B-43D0-9B48-DCA3A46FDB1F}" srcOrd="0" destOrd="0" presId="urn:microsoft.com/office/officeart/2005/8/layout/pyramid3"/>
    <dgm:cxn modelId="{E2BAD531-7E82-43B7-B08C-03EF5B46842D}" type="presParOf" srcId="{211F21D0-8C7E-4C83-AC9D-7C9812C46334}" destId="{B1993419-E142-4AEF-819B-9ACE81ACCC8E}" srcOrd="1" destOrd="0" presId="urn:microsoft.com/office/officeart/2005/8/layout/pyramid3"/>
    <dgm:cxn modelId="{5AA5BB63-381A-4147-990E-D4B71AA5AD8F}" type="presParOf" srcId="{05F9EC7E-195C-4269-80CA-8D8192460613}" destId="{23B9B59E-F646-4559-8121-72E4D0E1BBD3}" srcOrd="3" destOrd="0" presId="urn:microsoft.com/office/officeart/2005/8/layout/pyramid3"/>
    <dgm:cxn modelId="{E476AEFB-E99B-484C-BCE2-C7EC77BDA6B4}" type="presParOf" srcId="{23B9B59E-F646-4559-8121-72E4D0E1BBD3}" destId="{30746839-854A-4DA2-9213-14AF366E7982}" srcOrd="0" destOrd="0" presId="urn:microsoft.com/office/officeart/2005/8/layout/pyramid3"/>
    <dgm:cxn modelId="{A1BF9122-C98D-48DF-A75B-E4AE7BB0447A}" type="presParOf" srcId="{23B9B59E-F646-4559-8121-72E4D0E1BBD3}" destId="{DAC1523C-11B7-466A-B1B7-52596A1971CE}" srcOrd="1" destOrd="0" presId="urn:microsoft.com/office/officeart/2005/8/layout/pyramid3"/>
    <dgm:cxn modelId="{A3E7851E-F22E-432A-8C2B-BF5AE288F0FA}" type="presParOf" srcId="{05F9EC7E-195C-4269-80CA-8D8192460613}" destId="{2900EB57-521B-4E83-89CB-D57E6230E971}" srcOrd="4" destOrd="0" presId="urn:microsoft.com/office/officeart/2005/8/layout/pyramid3"/>
    <dgm:cxn modelId="{421D37C4-3ED7-473E-AB98-93ED1126A81F}" type="presParOf" srcId="{2900EB57-521B-4E83-89CB-D57E6230E971}" destId="{F2C897E5-C5D7-46F2-8D72-46615BA3A353}" srcOrd="0" destOrd="0" presId="urn:microsoft.com/office/officeart/2005/8/layout/pyramid3"/>
    <dgm:cxn modelId="{6B4500F5-B055-4916-98D7-195213EEB2C6}" type="presParOf" srcId="{2900EB57-521B-4E83-89CB-D57E6230E971}" destId="{FCE52710-B48D-48BC-A1A6-C05A43477F3D}" srcOrd="1" destOrd="0" presId="urn:microsoft.com/office/officeart/2005/8/layout/pyramid3"/>
    <dgm:cxn modelId="{BA024056-AC50-40C5-B001-5C0776B5D749}" type="presParOf" srcId="{05F9EC7E-195C-4269-80CA-8D8192460613}" destId="{820F8C53-6FA0-4AA7-B5F7-D2A85DB793CB}" srcOrd="5" destOrd="0" presId="urn:microsoft.com/office/officeart/2005/8/layout/pyramid3"/>
    <dgm:cxn modelId="{60A3C202-E88D-4BAE-B203-F490092E59FF}" type="presParOf" srcId="{820F8C53-6FA0-4AA7-B5F7-D2A85DB793CB}" destId="{54572C8E-FD1A-4B0F-BBAD-D5208BEC5B2B}" srcOrd="0" destOrd="0" presId="urn:microsoft.com/office/officeart/2005/8/layout/pyramid3"/>
    <dgm:cxn modelId="{E2D45E4F-11C8-44DE-90DD-E98A2C607D1E}" type="presParOf" srcId="{820F8C53-6FA0-4AA7-B5F7-D2A85DB793CB}" destId="{F4C3AF10-D43D-4349-A549-B166284C4A2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6AA38-319F-4CA2-9615-54D6102106A0}">
      <dsp:nvSpPr>
        <dsp:cNvPr id="0" name=""/>
        <dsp:cNvSpPr/>
      </dsp:nvSpPr>
      <dsp:spPr>
        <a:xfrm>
          <a:off x="1407045" y="10460"/>
          <a:ext cx="3824680" cy="382468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a:lnSpc>
              <a:spcPct val="90000"/>
            </a:lnSpc>
            <a:spcBef>
              <a:spcPct val="0"/>
            </a:spcBef>
            <a:spcAft>
              <a:spcPct val="35000"/>
            </a:spcAft>
          </a:pPr>
          <a:r>
            <a:rPr lang="en-US" sz="5700" kern="1200" dirty="0"/>
            <a:t>ASD</a:t>
          </a:r>
        </a:p>
      </dsp:txBody>
      <dsp:txXfrm>
        <a:off x="1941122" y="461472"/>
        <a:ext cx="2205221" cy="2922656"/>
      </dsp:txXfrm>
    </dsp:sp>
    <dsp:sp modelId="{038B3AAA-6761-45A7-8F73-9F415868CDB0}">
      <dsp:nvSpPr>
        <dsp:cNvPr id="0" name=""/>
        <dsp:cNvSpPr/>
      </dsp:nvSpPr>
      <dsp:spPr>
        <a:xfrm>
          <a:off x="4163571" y="10460"/>
          <a:ext cx="3824680" cy="382468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33650">
            <a:lnSpc>
              <a:spcPct val="90000"/>
            </a:lnSpc>
            <a:spcBef>
              <a:spcPct val="0"/>
            </a:spcBef>
            <a:spcAft>
              <a:spcPct val="35000"/>
            </a:spcAft>
          </a:pPr>
          <a:r>
            <a:rPr lang="en-US" sz="5700" kern="1200" dirty="0"/>
            <a:t>Anxiety</a:t>
          </a:r>
        </a:p>
      </dsp:txBody>
      <dsp:txXfrm>
        <a:off x="5248954" y="461472"/>
        <a:ext cx="2205221" cy="2922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8E895-4FA7-4512-8C8D-0D4041D256FC}">
      <dsp:nvSpPr>
        <dsp:cNvPr id="0" name=""/>
        <dsp:cNvSpPr/>
      </dsp:nvSpPr>
      <dsp:spPr>
        <a:xfrm>
          <a:off x="4277661" y="2390534"/>
          <a:ext cx="1960276" cy="19602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a:t>Anxiety</a:t>
          </a:r>
        </a:p>
      </dsp:txBody>
      <dsp:txXfrm>
        <a:off x="4564737" y="2677610"/>
        <a:ext cx="1386124" cy="1386124"/>
      </dsp:txXfrm>
    </dsp:sp>
    <dsp:sp modelId="{575977FF-24ED-4B23-B456-D3650018AD23}">
      <dsp:nvSpPr>
        <dsp:cNvPr id="0" name=""/>
        <dsp:cNvSpPr/>
      </dsp:nvSpPr>
      <dsp:spPr>
        <a:xfrm rot="10800000">
          <a:off x="2291342" y="3091333"/>
          <a:ext cx="1877071" cy="5586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8D3C71-A1C4-4341-8E6D-8AAAEDEB6FEF}">
      <dsp:nvSpPr>
        <dsp:cNvPr id="0" name=""/>
        <dsp:cNvSpPr/>
      </dsp:nvSpPr>
      <dsp:spPr>
        <a:xfrm>
          <a:off x="1605246" y="2821795"/>
          <a:ext cx="1372193" cy="10977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Sensory defensiveness</a:t>
          </a:r>
        </a:p>
      </dsp:txBody>
      <dsp:txXfrm>
        <a:off x="1637398" y="2853947"/>
        <a:ext cx="1307889" cy="1033450"/>
      </dsp:txXfrm>
    </dsp:sp>
    <dsp:sp modelId="{52CD6F84-5111-41F1-B103-B54B3ACB4034}">
      <dsp:nvSpPr>
        <dsp:cNvPr id="0" name=""/>
        <dsp:cNvSpPr/>
      </dsp:nvSpPr>
      <dsp:spPr>
        <a:xfrm rot="12960000">
          <a:off x="2678641" y="1899351"/>
          <a:ext cx="1877071" cy="55867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CDD16D-C64E-4BB1-99A8-7E97A6DDA7A3}">
      <dsp:nvSpPr>
        <dsp:cNvPr id="0" name=""/>
        <dsp:cNvSpPr/>
      </dsp:nvSpPr>
      <dsp:spPr>
        <a:xfrm>
          <a:off x="2171789" y="1078155"/>
          <a:ext cx="1372193" cy="1097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Communication impairment</a:t>
          </a:r>
        </a:p>
      </dsp:txBody>
      <dsp:txXfrm>
        <a:off x="2203941" y="1110307"/>
        <a:ext cx="1307889" cy="1033450"/>
      </dsp:txXfrm>
    </dsp:sp>
    <dsp:sp modelId="{45BAB212-221A-4FF8-A939-C23BC246DE65}">
      <dsp:nvSpPr>
        <dsp:cNvPr id="0" name=""/>
        <dsp:cNvSpPr/>
      </dsp:nvSpPr>
      <dsp:spPr>
        <a:xfrm rot="15120000">
          <a:off x="3692602" y="1162665"/>
          <a:ext cx="1877071" cy="55867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C6E6F-EC31-4913-ADB6-D6983DD51F89}">
      <dsp:nvSpPr>
        <dsp:cNvPr id="0" name=""/>
        <dsp:cNvSpPr/>
      </dsp:nvSpPr>
      <dsp:spPr>
        <a:xfrm>
          <a:off x="3655017" y="527"/>
          <a:ext cx="1372193" cy="10977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Social skills deficits/ peer rejection</a:t>
          </a:r>
        </a:p>
      </dsp:txBody>
      <dsp:txXfrm>
        <a:off x="3687169" y="32679"/>
        <a:ext cx="1307889" cy="1033450"/>
      </dsp:txXfrm>
    </dsp:sp>
    <dsp:sp modelId="{99E6AE81-722F-4E10-9D2C-1C166FB7F4BF}">
      <dsp:nvSpPr>
        <dsp:cNvPr id="0" name=""/>
        <dsp:cNvSpPr/>
      </dsp:nvSpPr>
      <dsp:spPr>
        <a:xfrm rot="17280000">
          <a:off x="4945926" y="1162665"/>
          <a:ext cx="1877071" cy="55867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A49A3-633D-4400-8DFB-6674E50523D4}">
      <dsp:nvSpPr>
        <dsp:cNvPr id="0" name=""/>
        <dsp:cNvSpPr/>
      </dsp:nvSpPr>
      <dsp:spPr>
        <a:xfrm>
          <a:off x="5488388" y="527"/>
          <a:ext cx="1372193" cy="10977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Difficulty tolerating unpredictability</a:t>
          </a:r>
        </a:p>
      </dsp:txBody>
      <dsp:txXfrm>
        <a:off x="5520540" y="32679"/>
        <a:ext cx="1307889" cy="1033450"/>
      </dsp:txXfrm>
    </dsp:sp>
    <dsp:sp modelId="{FD18CDA6-FAEA-4B18-B0CF-61DE6E9EFA57}">
      <dsp:nvSpPr>
        <dsp:cNvPr id="0" name=""/>
        <dsp:cNvSpPr/>
      </dsp:nvSpPr>
      <dsp:spPr>
        <a:xfrm rot="19440000">
          <a:off x="5959887" y="1899351"/>
          <a:ext cx="1877071" cy="55867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EE738C-B9DD-4860-A502-F43BD258A947}">
      <dsp:nvSpPr>
        <dsp:cNvPr id="0" name=""/>
        <dsp:cNvSpPr/>
      </dsp:nvSpPr>
      <dsp:spPr>
        <a:xfrm>
          <a:off x="6971617" y="1078155"/>
          <a:ext cx="1372193" cy="10977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Difficulty with change/ transitions</a:t>
          </a:r>
        </a:p>
      </dsp:txBody>
      <dsp:txXfrm>
        <a:off x="7003769" y="1110307"/>
        <a:ext cx="1307889" cy="1033450"/>
      </dsp:txXfrm>
    </dsp:sp>
    <dsp:sp modelId="{2140A416-9A92-4BBD-B102-626E50C78D2C}">
      <dsp:nvSpPr>
        <dsp:cNvPr id="0" name=""/>
        <dsp:cNvSpPr/>
      </dsp:nvSpPr>
      <dsp:spPr>
        <a:xfrm>
          <a:off x="6347185" y="3091333"/>
          <a:ext cx="1877071" cy="5586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2DA3EF-E5A4-45CF-9E4F-C34693F7594A}">
      <dsp:nvSpPr>
        <dsp:cNvPr id="0" name=""/>
        <dsp:cNvSpPr/>
      </dsp:nvSpPr>
      <dsp:spPr>
        <a:xfrm>
          <a:off x="7538160" y="2821795"/>
          <a:ext cx="1372193" cy="10977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a:t>Rigid thought patterns</a:t>
          </a:r>
        </a:p>
      </dsp:txBody>
      <dsp:txXfrm>
        <a:off x="7570312" y="2853947"/>
        <a:ext cx="1307889" cy="103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0B65-594A-4673-A7EA-A38E9AD9618D}">
      <dsp:nvSpPr>
        <dsp:cNvPr id="0" name=""/>
        <dsp:cNvSpPr/>
      </dsp:nvSpPr>
      <dsp:spPr>
        <a:xfrm>
          <a:off x="2595880" y="2525711"/>
          <a:ext cx="1920240" cy="19202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Social Anxiety</a:t>
          </a:r>
        </a:p>
      </dsp:txBody>
      <dsp:txXfrm>
        <a:off x="2877093" y="2806924"/>
        <a:ext cx="1357814" cy="1357814"/>
      </dsp:txXfrm>
    </dsp:sp>
    <dsp:sp modelId="{9D38C51D-C49E-415D-A650-7463B59BC470}">
      <dsp:nvSpPr>
        <dsp:cNvPr id="0" name=""/>
        <dsp:cNvSpPr/>
      </dsp:nvSpPr>
      <dsp:spPr>
        <a:xfrm rot="12900000">
          <a:off x="1146362" y="2118600"/>
          <a:ext cx="1695638" cy="5472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F3372-E763-40BD-9654-08FF9D30B2CF}">
      <dsp:nvSpPr>
        <dsp:cNvPr id="0" name=""/>
        <dsp:cNvSpPr/>
      </dsp:nvSpPr>
      <dsp:spPr>
        <a:xfrm>
          <a:off x="387575" y="1176254"/>
          <a:ext cx="1824228" cy="1459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Elevated physiological arousal</a:t>
          </a:r>
        </a:p>
      </dsp:txBody>
      <dsp:txXfrm>
        <a:off x="430319" y="1218998"/>
        <a:ext cx="1738740" cy="1373894"/>
      </dsp:txXfrm>
    </dsp:sp>
    <dsp:sp modelId="{D76D83EE-726F-4507-BACB-619F14F7A8E1}">
      <dsp:nvSpPr>
        <dsp:cNvPr id="0" name=""/>
        <dsp:cNvSpPr/>
      </dsp:nvSpPr>
      <dsp:spPr>
        <a:xfrm rot="16236396">
          <a:off x="2727504" y="1304703"/>
          <a:ext cx="1697382" cy="5472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073901-D3ED-4D62-8BB4-6270E3FB670F}">
      <dsp:nvSpPr>
        <dsp:cNvPr id="0" name=""/>
        <dsp:cNvSpPr/>
      </dsp:nvSpPr>
      <dsp:spPr>
        <a:xfrm>
          <a:off x="2673066" y="2"/>
          <a:ext cx="1824228" cy="1459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Social skills deficits</a:t>
          </a:r>
        </a:p>
      </dsp:txBody>
      <dsp:txXfrm>
        <a:off x="2715810" y="42746"/>
        <a:ext cx="1738740" cy="1373894"/>
      </dsp:txXfrm>
    </dsp:sp>
    <dsp:sp modelId="{BAF6ABED-9F2C-4C24-BA67-BD38A82768DB}">
      <dsp:nvSpPr>
        <dsp:cNvPr id="0" name=""/>
        <dsp:cNvSpPr/>
      </dsp:nvSpPr>
      <dsp:spPr>
        <a:xfrm rot="19500000">
          <a:off x="4269998" y="2118600"/>
          <a:ext cx="1695638" cy="5472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61372-FAC5-4BF3-B36F-9060591376DE}">
      <dsp:nvSpPr>
        <dsp:cNvPr id="0" name=""/>
        <dsp:cNvSpPr/>
      </dsp:nvSpPr>
      <dsp:spPr>
        <a:xfrm>
          <a:off x="4900196" y="1176254"/>
          <a:ext cx="1824228" cy="1459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Insight into social differences</a:t>
          </a:r>
        </a:p>
      </dsp:txBody>
      <dsp:txXfrm>
        <a:off x="4942940" y="1218998"/>
        <a:ext cx="1738740" cy="1373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869FC-13BE-42C4-8405-056116632FC9}">
      <dsp:nvSpPr>
        <dsp:cNvPr id="0" name=""/>
        <dsp:cNvSpPr/>
      </dsp:nvSpPr>
      <dsp:spPr>
        <a:xfrm rot="10800000">
          <a:off x="0" y="0"/>
          <a:ext cx="10515600" cy="725223"/>
        </a:xfrm>
        <a:prstGeom prst="trapezoid">
          <a:avLst>
            <a:gd name="adj" fmla="val 1208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Find and hold a caterpillar outside </a:t>
          </a:r>
        </a:p>
      </dsp:txBody>
      <dsp:txXfrm rot="-10800000">
        <a:off x="1840229" y="0"/>
        <a:ext cx="6835140" cy="725223"/>
      </dsp:txXfrm>
    </dsp:sp>
    <dsp:sp modelId="{2735201F-7175-4615-951C-E1DA35187E7C}">
      <dsp:nvSpPr>
        <dsp:cNvPr id="0" name=""/>
        <dsp:cNvSpPr/>
      </dsp:nvSpPr>
      <dsp:spPr>
        <a:xfrm rot="10800000">
          <a:off x="876299" y="725223"/>
          <a:ext cx="8763000" cy="725223"/>
        </a:xfrm>
        <a:prstGeom prst="trapezoid">
          <a:avLst>
            <a:gd name="adj" fmla="val 120832"/>
          </a:avLst>
        </a:prstGeom>
        <a:solidFill>
          <a:schemeClr val="accent5">
            <a:hueOff val="-1351709"/>
            <a:satOff val="-3484"/>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Visit a butterfly house</a:t>
          </a:r>
        </a:p>
      </dsp:txBody>
      <dsp:txXfrm rot="-10800000">
        <a:off x="2409824" y="725223"/>
        <a:ext cx="5695950" cy="725223"/>
      </dsp:txXfrm>
    </dsp:sp>
    <dsp:sp modelId="{2F691680-5B1B-43D0-9B48-DCA3A46FDB1F}">
      <dsp:nvSpPr>
        <dsp:cNvPr id="0" name=""/>
        <dsp:cNvSpPr/>
      </dsp:nvSpPr>
      <dsp:spPr>
        <a:xfrm rot="10800000">
          <a:off x="1752599" y="1450446"/>
          <a:ext cx="7010400" cy="725223"/>
        </a:xfrm>
        <a:prstGeom prst="trapezoid">
          <a:avLst>
            <a:gd name="adj" fmla="val 120832"/>
          </a:avLst>
        </a:prstGeom>
        <a:solidFill>
          <a:schemeClr val="accent5">
            <a:hueOff val="-2703417"/>
            <a:satOff val="-6968"/>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Stand next to Dad while he holds  a caterpillar</a:t>
          </a:r>
        </a:p>
      </dsp:txBody>
      <dsp:txXfrm rot="-10800000">
        <a:off x="2979419" y="1450446"/>
        <a:ext cx="4556760" cy="725223"/>
      </dsp:txXfrm>
    </dsp:sp>
    <dsp:sp modelId="{30746839-854A-4DA2-9213-14AF366E7982}">
      <dsp:nvSpPr>
        <dsp:cNvPr id="0" name=""/>
        <dsp:cNvSpPr/>
      </dsp:nvSpPr>
      <dsp:spPr>
        <a:xfrm rot="10800000">
          <a:off x="2628899" y="2175669"/>
          <a:ext cx="5257800" cy="725223"/>
        </a:xfrm>
        <a:prstGeom prst="trapezoid">
          <a:avLst>
            <a:gd name="adj" fmla="val 120832"/>
          </a:avLst>
        </a:prstGeom>
        <a:solidFill>
          <a:schemeClr val="accent5">
            <a:hueOff val="-4055126"/>
            <a:satOff val="-1045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Look at insects in glass containers</a:t>
          </a:r>
        </a:p>
      </dsp:txBody>
      <dsp:txXfrm rot="-10800000">
        <a:off x="3549014" y="2175669"/>
        <a:ext cx="3417570" cy="725223"/>
      </dsp:txXfrm>
    </dsp:sp>
    <dsp:sp modelId="{F2C897E5-C5D7-46F2-8D72-46615BA3A353}">
      <dsp:nvSpPr>
        <dsp:cNvPr id="0" name=""/>
        <dsp:cNvSpPr/>
      </dsp:nvSpPr>
      <dsp:spPr>
        <a:xfrm rot="10800000">
          <a:off x="3505200" y="2900892"/>
          <a:ext cx="3505200" cy="725223"/>
        </a:xfrm>
        <a:prstGeom prst="trapezoid">
          <a:avLst>
            <a:gd name="adj" fmla="val 120832"/>
          </a:avLst>
        </a:prstGeom>
        <a:solidFill>
          <a:schemeClr val="accent5">
            <a:hueOff val="-5406834"/>
            <a:satOff val="-13935"/>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Watch You Tube videos of spiders</a:t>
          </a:r>
        </a:p>
      </dsp:txBody>
      <dsp:txXfrm rot="-10800000">
        <a:off x="4118610" y="2900892"/>
        <a:ext cx="2278380" cy="725223"/>
      </dsp:txXfrm>
    </dsp:sp>
    <dsp:sp modelId="{54572C8E-FD1A-4B0F-BBAD-D5208BEC5B2B}">
      <dsp:nvSpPr>
        <dsp:cNvPr id="0" name=""/>
        <dsp:cNvSpPr/>
      </dsp:nvSpPr>
      <dsp:spPr>
        <a:xfrm rot="10800000">
          <a:off x="4381500" y="3626115"/>
          <a:ext cx="1752600" cy="725223"/>
        </a:xfrm>
        <a:prstGeom prst="trapezoid">
          <a:avLst>
            <a:gd name="adj" fmla="val 120832"/>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Imagine self holding a bug</a:t>
          </a:r>
        </a:p>
      </dsp:txBody>
      <dsp:txXfrm rot="-10800000">
        <a:off x="4381500" y="3626115"/>
        <a:ext cx="1752600" cy="72522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A8A8ED-C3CC-4503-9C3D-32B32463D44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4105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A8A8ED-C3CC-4503-9C3D-32B32463D44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12708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A8A8ED-C3CC-4503-9C3D-32B32463D44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220633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A8A8ED-C3CC-4503-9C3D-32B32463D44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21968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A8A8ED-C3CC-4503-9C3D-32B32463D44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224331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A8A8ED-C3CC-4503-9C3D-32B32463D44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426279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A8A8ED-C3CC-4503-9C3D-32B32463D440}"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3379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A8A8ED-C3CC-4503-9C3D-32B32463D440}"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327368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8A8ED-C3CC-4503-9C3D-32B32463D440}"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158557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8A8ED-C3CC-4503-9C3D-32B32463D44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323687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A8A8ED-C3CC-4503-9C3D-32B32463D44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3AE8-7DED-4C7E-A486-FE1B4FBB7448}" type="slidenum">
              <a:rPr lang="en-US" smtClean="0"/>
              <a:t>‹#›</a:t>
            </a:fld>
            <a:endParaRPr lang="en-US"/>
          </a:p>
        </p:txBody>
      </p:sp>
    </p:spTree>
    <p:extLst>
      <p:ext uri="{BB962C8B-B14F-4D97-AF65-F5344CB8AC3E}">
        <p14:creationId xmlns:p14="http://schemas.microsoft.com/office/powerpoint/2010/main" val="51906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8A8ED-C3CC-4503-9C3D-32B32463D440}"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13AE8-7DED-4C7E-A486-FE1B4FBB7448}" type="slidenum">
              <a:rPr lang="en-US" smtClean="0"/>
              <a:t>‹#›</a:t>
            </a:fld>
            <a:endParaRPr lang="en-US"/>
          </a:p>
        </p:txBody>
      </p:sp>
    </p:spTree>
    <p:extLst>
      <p:ext uri="{BB962C8B-B14F-4D97-AF65-F5344CB8AC3E}">
        <p14:creationId xmlns:p14="http://schemas.microsoft.com/office/powerpoint/2010/main" val="1058171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utismspeaks.org/science/resources-programs/autism-treatment-network/tools-you-can-use/blood-draw-toolkits" TargetMode="External"/><Relationship Id="rId2" Type="http://schemas.openxmlformats.org/officeDocument/2006/relationships/hyperlink" Target="http://teacch.com/regional-centers/chapel-hill-teacch-center/face-your-fears-intervention-group" TargetMode="External"/><Relationship Id="rId1" Type="http://schemas.openxmlformats.org/officeDocument/2006/relationships/slideLayout" Target="../slideLayouts/slideLayout2.xml"/><Relationship Id="rId6" Type="http://schemas.openxmlformats.org/officeDocument/2006/relationships/hyperlink" Target="http://www.findcbt.org/xFAT/" TargetMode="External"/><Relationship Id="rId5" Type="http://schemas.openxmlformats.org/officeDocument/2006/relationships/hyperlink" Target="https://www.autismspeaks.org/science/resources-programs/autism-treatment-network/tools-you-can-use/medication-guide" TargetMode="External"/><Relationship Id="rId4" Type="http://schemas.openxmlformats.org/officeDocument/2006/relationships/hyperlink" Target="http://www.5pointscale.com/smart_idea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Arial" panose="020B0604020202020204" pitchFamily="34" charset="0"/>
                <a:ea typeface="Calibri" panose="020F0502020204030204" pitchFamily="34" charset="0"/>
              </a:rPr>
              <a:t>Treatment Options for Anxiety in Individuals with Intellectual and Developmental Disorders</a:t>
            </a:r>
            <a:endParaRPr lang="en-US" sz="4400" dirty="0"/>
          </a:p>
        </p:txBody>
      </p:sp>
      <p:sp>
        <p:nvSpPr>
          <p:cNvPr id="3" name="Subtitle 2"/>
          <p:cNvSpPr>
            <a:spLocks noGrp="1"/>
          </p:cNvSpPr>
          <p:nvPr>
            <p:ph type="subTitle" idx="1"/>
          </p:nvPr>
        </p:nvSpPr>
        <p:spPr/>
        <p:txBody>
          <a:bodyPr>
            <a:normAutofit lnSpcReduction="10000"/>
          </a:bodyPr>
          <a:lstStyle/>
          <a:p>
            <a:r>
              <a:rPr lang="en-US" dirty="0"/>
              <a:t>Laura Politte, M.D.</a:t>
            </a:r>
          </a:p>
          <a:p>
            <a:r>
              <a:rPr lang="en-US" dirty="0"/>
              <a:t>Child and Adolescent Psychiatrist</a:t>
            </a:r>
          </a:p>
          <a:p>
            <a:r>
              <a:rPr lang="en-US" dirty="0"/>
              <a:t>Carolina Institute for Developmental Disabilities</a:t>
            </a:r>
          </a:p>
          <a:p>
            <a:r>
              <a:rPr lang="en-US" dirty="0"/>
              <a:t>May 10,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94" y="5016842"/>
            <a:ext cx="5463604" cy="14210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713" y="5016842"/>
            <a:ext cx="1515582" cy="1515582"/>
          </a:xfrm>
          <a:prstGeom prst="rect">
            <a:avLst/>
          </a:prstGeom>
        </p:spPr>
      </p:pic>
    </p:spTree>
    <p:extLst>
      <p:ext uri="{BB962C8B-B14F-4D97-AF65-F5344CB8AC3E}">
        <p14:creationId xmlns:p14="http://schemas.microsoft.com/office/powerpoint/2010/main" val="301884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Anxiety in ASD and ID</a:t>
            </a: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081380398"/>
              </p:ext>
            </p:extLst>
          </p:nvPr>
        </p:nvGraphicFramePr>
        <p:xfrm>
          <a:off x="512282" y="196056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57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Social Anxiety in ASD</a:t>
            </a:r>
          </a:p>
        </p:txBody>
      </p:sp>
      <p:sp>
        <p:nvSpPr>
          <p:cNvPr id="3" name="Content Placeholder 2"/>
          <p:cNvSpPr>
            <a:spLocks noGrp="1"/>
          </p:cNvSpPr>
          <p:nvPr>
            <p:ph sz="half" idx="1"/>
          </p:nvPr>
        </p:nvSpPr>
        <p:spPr/>
        <p:txBody>
          <a:bodyPr/>
          <a:lstStyle/>
          <a:p>
            <a:r>
              <a:rPr lang="en-US" dirty="0"/>
              <a:t>More common in older kids with average or above-average IQ (greater social awareness).</a:t>
            </a:r>
          </a:p>
          <a:p>
            <a:r>
              <a:rPr lang="en-US" dirty="0"/>
              <a:t>Fear of negative evaluation </a:t>
            </a:r>
          </a:p>
          <a:p>
            <a:pPr marL="0" indent="0">
              <a:buNone/>
            </a:pPr>
            <a:r>
              <a:rPr lang="en-US" dirty="0"/>
              <a:t>by peers may be a realistic</a:t>
            </a:r>
          </a:p>
          <a:p>
            <a:pPr marL="0" indent="0">
              <a:buNone/>
            </a:pPr>
            <a:r>
              <a:rPr lang="en-US" dirty="0"/>
              <a:t>concern.</a:t>
            </a:r>
          </a:p>
          <a:p>
            <a:r>
              <a:rPr lang="en-US" dirty="0"/>
              <a:t>Distinct from avoidance of social interactions due to </a:t>
            </a:r>
            <a:r>
              <a:rPr lang="en-US" i="1" dirty="0"/>
              <a:t>lack of interest.</a:t>
            </a:r>
          </a:p>
        </p:txBody>
      </p:sp>
      <p:sp>
        <p:nvSpPr>
          <p:cNvPr id="5" name="Content Placeholder 4"/>
          <p:cNvSpPr>
            <a:spLocks noGrp="1"/>
          </p:cNvSpPr>
          <p:nvPr>
            <p:ph sz="half" idx="2"/>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480732248"/>
              </p:ext>
            </p:extLst>
          </p:nvPr>
        </p:nvGraphicFramePr>
        <p:xfrm>
          <a:off x="4940570" y="1777471"/>
          <a:ext cx="71120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038945" y="1777471"/>
            <a:ext cx="1935804" cy="646331"/>
          </a:xfrm>
          <a:prstGeom prst="rect">
            <a:avLst/>
          </a:prstGeom>
          <a:noFill/>
          <a:ln w="19050">
            <a:solidFill>
              <a:srgbClr val="FF0000"/>
            </a:solidFill>
          </a:ln>
        </p:spPr>
        <p:txBody>
          <a:bodyPr wrap="square" rtlCol="0">
            <a:spAutoFit/>
          </a:bodyPr>
          <a:lstStyle/>
          <a:p>
            <a:pPr algn="ctr"/>
            <a:r>
              <a:rPr lang="en-US" dirty="0"/>
              <a:t>Risk factors for social anxiety</a:t>
            </a:r>
          </a:p>
        </p:txBody>
      </p:sp>
    </p:spTree>
    <p:extLst>
      <p:ext uri="{BB962C8B-B14F-4D97-AF65-F5344CB8AC3E}">
        <p14:creationId xmlns:p14="http://schemas.microsoft.com/office/powerpoint/2010/main" val="3247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ASD and OCD</a:t>
            </a:r>
          </a:p>
        </p:txBody>
      </p:sp>
      <p:sp>
        <p:nvSpPr>
          <p:cNvPr id="3" name="Content Placeholder 2"/>
          <p:cNvSpPr>
            <a:spLocks noGrp="1"/>
          </p:cNvSpPr>
          <p:nvPr>
            <p:ph idx="1"/>
          </p:nvPr>
        </p:nvSpPr>
        <p:spPr>
          <a:xfrm>
            <a:off x="838200" y="1825624"/>
            <a:ext cx="10515600" cy="4824557"/>
          </a:xfrm>
        </p:spPr>
        <p:txBody>
          <a:bodyPr>
            <a:normAutofit/>
          </a:bodyPr>
          <a:lstStyle/>
          <a:p>
            <a:pPr marL="0" indent="0">
              <a:buNone/>
            </a:pPr>
            <a:r>
              <a:rPr lang="en-US" dirty="0"/>
              <a:t>Where do we draw the line?</a:t>
            </a:r>
          </a:p>
          <a:p>
            <a:pPr marL="0" indent="0">
              <a:buNone/>
            </a:pPr>
            <a:endParaRPr lang="en-US" dirty="0"/>
          </a:p>
          <a:p>
            <a:pPr marL="0" indent="0">
              <a:buNone/>
            </a:pPr>
            <a:r>
              <a:rPr lang="en-US" dirty="0"/>
              <a:t>Fixated, restricted interests					Obsessions</a:t>
            </a:r>
          </a:p>
          <a:p>
            <a:pPr marL="0" indent="0">
              <a:buNone/>
            </a:pPr>
            <a:endParaRPr lang="en-US" dirty="0"/>
          </a:p>
          <a:p>
            <a:pPr marL="0" indent="0">
              <a:buNone/>
            </a:pPr>
            <a:r>
              <a:rPr lang="en-US" dirty="0"/>
              <a:t>Repetitive behavior						Compulsions</a:t>
            </a:r>
          </a:p>
          <a:p>
            <a:pPr marL="0" indent="0">
              <a:buNone/>
            </a:pPr>
            <a:endParaRPr lang="en-US" dirty="0"/>
          </a:p>
          <a:p>
            <a:r>
              <a:rPr lang="en-US" dirty="0"/>
              <a:t>Distress with rituals/ compulsions may help distinguish, but not always</a:t>
            </a:r>
          </a:p>
          <a:p>
            <a:r>
              <a:rPr lang="en-US" dirty="0"/>
              <a:t>Hoarding, compulsive ordering, and repetition may be more common in ASD</a:t>
            </a:r>
          </a:p>
        </p:txBody>
      </p:sp>
      <p:cxnSp>
        <p:nvCxnSpPr>
          <p:cNvPr id="5" name="Straight Arrow Connector 4"/>
          <p:cNvCxnSpPr/>
          <p:nvPr/>
        </p:nvCxnSpPr>
        <p:spPr>
          <a:xfrm>
            <a:off x="4990289" y="3083668"/>
            <a:ext cx="4007796" cy="0"/>
          </a:xfrm>
          <a:prstGeom prst="straightConnector1">
            <a:avLst/>
          </a:prstGeom>
          <a:ln w="539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3922587" y="4001294"/>
            <a:ext cx="5075498" cy="335309"/>
          </a:xfrm>
          <a:prstGeom prst="rect">
            <a:avLst/>
          </a:prstGeom>
        </p:spPr>
      </p:pic>
      <p:sp>
        <p:nvSpPr>
          <p:cNvPr id="7" name="Multiplication Sign 6"/>
          <p:cNvSpPr/>
          <p:nvPr/>
        </p:nvSpPr>
        <p:spPr>
          <a:xfrm>
            <a:off x="6254885" y="2714017"/>
            <a:ext cx="749030" cy="758757"/>
          </a:xfrm>
          <a:prstGeom prst="mathMultiply">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p:cNvSpPr/>
          <p:nvPr/>
        </p:nvSpPr>
        <p:spPr>
          <a:xfrm>
            <a:off x="6533745" y="3842425"/>
            <a:ext cx="749030" cy="758757"/>
          </a:xfrm>
          <a:prstGeom prst="mathMultiply">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Help"/>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282775" y="1593410"/>
            <a:ext cx="914400" cy="914400"/>
          </a:xfrm>
          <a:prstGeom prst="rect">
            <a:avLst/>
          </a:prstGeom>
        </p:spPr>
      </p:pic>
    </p:spTree>
    <p:extLst>
      <p:ext uri="{BB962C8B-B14F-4D97-AF65-F5344CB8AC3E}">
        <p14:creationId xmlns:p14="http://schemas.microsoft.com/office/powerpoint/2010/main" val="4150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Assessment of Anxiety in ASD and ID</a:t>
            </a:r>
            <a:endParaRPr lang="en-US" sz="4000" dirty="0"/>
          </a:p>
        </p:txBody>
      </p:sp>
      <p:sp>
        <p:nvSpPr>
          <p:cNvPr id="3" name="Content Placeholder 2"/>
          <p:cNvSpPr>
            <a:spLocks noGrp="1"/>
          </p:cNvSpPr>
          <p:nvPr>
            <p:ph idx="1"/>
          </p:nvPr>
        </p:nvSpPr>
        <p:spPr>
          <a:xfrm>
            <a:off x="838199" y="1825624"/>
            <a:ext cx="10909853" cy="4481869"/>
          </a:xfrm>
        </p:spPr>
        <p:txBody>
          <a:bodyPr>
            <a:normAutofit/>
          </a:bodyPr>
          <a:lstStyle/>
          <a:p>
            <a:pPr marL="0" indent="0">
              <a:buNone/>
            </a:pPr>
            <a:r>
              <a:rPr lang="en-US" b="1" u="sng" dirty="0"/>
              <a:t>Initial Evaluation:</a:t>
            </a:r>
          </a:p>
          <a:p>
            <a:r>
              <a:rPr lang="en-US" dirty="0"/>
              <a:t>Detailed history of anxiety symptoms in key areas</a:t>
            </a:r>
          </a:p>
          <a:p>
            <a:pPr lvl="1"/>
            <a:r>
              <a:rPr lang="en-US" dirty="0"/>
              <a:t>Tolerance of change, sensory sensitivities, fears/ phobias, social anxiety, </a:t>
            </a:r>
            <a:r>
              <a:rPr lang="en-US" dirty="0" err="1"/>
              <a:t>etc</a:t>
            </a:r>
            <a:endParaRPr lang="en-US" dirty="0"/>
          </a:p>
          <a:p>
            <a:r>
              <a:rPr lang="en-US" dirty="0"/>
              <a:t>Rule out medical cause (pain/discomfort, hyperthyroidism, med effect)</a:t>
            </a:r>
          </a:p>
          <a:p>
            <a:r>
              <a:rPr lang="en-US" dirty="0"/>
              <a:t>Determine cognitive/ verbal levels</a:t>
            </a:r>
          </a:p>
          <a:p>
            <a:r>
              <a:rPr lang="en-US" dirty="0"/>
              <a:t>Are there modifiable contributing factors?</a:t>
            </a:r>
          </a:p>
          <a:p>
            <a:pPr lvl="1"/>
            <a:r>
              <a:rPr lang="en-US" dirty="0"/>
              <a:t>Undiagnosed learning difficulties? Peer bullying? Lack of structure/ routine?</a:t>
            </a:r>
          </a:p>
          <a:p>
            <a:r>
              <a:rPr lang="en-US" dirty="0"/>
              <a:t>Is there psychiatric comorbidity that might influence treatment?</a:t>
            </a:r>
          </a:p>
          <a:p>
            <a:pPr lvl="1"/>
            <a:r>
              <a:rPr lang="en-US" dirty="0"/>
              <a:t>Comorbid ADHD, depression, severe irritability</a:t>
            </a:r>
          </a:p>
        </p:txBody>
      </p:sp>
    </p:spTree>
    <p:extLst>
      <p:ext uri="{BB962C8B-B14F-4D97-AF65-F5344CB8AC3E}">
        <p14:creationId xmlns:p14="http://schemas.microsoft.com/office/powerpoint/2010/main" val="46086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Treatment of Anxiety in ASD and ID</a:t>
            </a:r>
          </a:p>
        </p:txBody>
      </p:sp>
      <p:sp>
        <p:nvSpPr>
          <p:cNvPr id="3" name="Content Placeholder 2"/>
          <p:cNvSpPr>
            <a:spLocks noGrp="1"/>
          </p:cNvSpPr>
          <p:nvPr>
            <p:ph idx="1"/>
          </p:nvPr>
        </p:nvSpPr>
        <p:spPr>
          <a:xfrm>
            <a:off x="427512" y="1825625"/>
            <a:ext cx="10926288" cy="4351338"/>
          </a:xfrm>
        </p:spPr>
        <p:txBody>
          <a:bodyPr>
            <a:normAutofit/>
          </a:bodyPr>
          <a:lstStyle/>
          <a:p>
            <a:r>
              <a:rPr lang="en-US" dirty="0"/>
              <a:t>Address specific sources of anxiety with </a:t>
            </a:r>
            <a:r>
              <a:rPr lang="en-US" b="1" dirty="0"/>
              <a:t>behavioral interventions </a:t>
            </a:r>
            <a:r>
              <a:rPr lang="en-US" dirty="0"/>
              <a:t>first:</a:t>
            </a:r>
          </a:p>
          <a:p>
            <a:pPr lvl="1"/>
            <a:r>
              <a:rPr lang="en-US" b="1" dirty="0"/>
              <a:t>Sensory defensiveness</a:t>
            </a:r>
            <a:r>
              <a:rPr lang="en-US" dirty="0"/>
              <a:t>: OT, noise-cancelling headphones, accommodations for overstimulating situations, weighted blanket, self-soothing strategies</a:t>
            </a:r>
          </a:p>
          <a:p>
            <a:pPr lvl="1"/>
            <a:r>
              <a:rPr lang="en-US" b="1" dirty="0"/>
              <a:t>Difficulty tolerating the unknown/ change</a:t>
            </a:r>
            <a:r>
              <a:rPr lang="en-US" dirty="0"/>
              <a:t>: Use of social stories, previewing new situations, written/ picture schedules, transitional objects, visual timers, graded exposure</a:t>
            </a:r>
          </a:p>
          <a:p>
            <a:pPr lvl="1"/>
            <a:r>
              <a:rPr lang="en-US" b="1" dirty="0"/>
              <a:t>Social anxiety</a:t>
            </a:r>
            <a:r>
              <a:rPr lang="en-US" dirty="0"/>
              <a:t>: Cognitive</a:t>
            </a:r>
          </a:p>
          <a:p>
            <a:pPr marL="457200" lvl="1" indent="0">
              <a:buNone/>
            </a:pPr>
            <a:r>
              <a:rPr lang="en-US" dirty="0"/>
              <a:t>Behavioral Therapy (CBT), social skills building</a:t>
            </a:r>
          </a:p>
          <a:p>
            <a:pPr lvl="1"/>
            <a:r>
              <a:rPr lang="en-US" b="1" dirty="0"/>
              <a:t>Fears/ phobias/ compulsions: </a:t>
            </a:r>
            <a:r>
              <a:rPr lang="en-US" dirty="0"/>
              <a:t>CBT; exposure </a:t>
            </a:r>
          </a:p>
          <a:p>
            <a:pPr marL="457200" lvl="1" indent="0">
              <a:buNone/>
            </a:pPr>
            <a:r>
              <a:rPr lang="en-US" dirty="0"/>
              <a:t>therapy</a:t>
            </a:r>
          </a:p>
          <a:p>
            <a:pPr lvl="1"/>
            <a:endParaRPr lang="en-US" dirty="0"/>
          </a:p>
          <a:p>
            <a:pPr lvl="1"/>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790506"/>
            <a:ext cx="4966664" cy="2794764"/>
          </a:xfrm>
          <a:prstGeom prst="rect">
            <a:avLst/>
          </a:prstGeom>
        </p:spPr>
      </p:pic>
    </p:spTree>
    <p:extLst>
      <p:ext uri="{BB962C8B-B14F-4D97-AF65-F5344CB8AC3E}">
        <p14:creationId xmlns:p14="http://schemas.microsoft.com/office/powerpoint/2010/main" val="343650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Non-Pharmacological Interventions with Positive Evidence for Anxiety in ASD</a:t>
            </a:r>
          </a:p>
        </p:txBody>
      </p:sp>
      <p:sp>
        <p:nvSpPr>
          <p:cNvPr id="3" name="Content Placeholder 2"/>
          <p:cNvSpPr>
            <a:spLocks noGrp="1"/>
          </p:cNvSpPr>
          <p:nvPr>
            <p:ph idx="1"/>
          </p:nvPr>
        </p:nvSpPr>
        <p:spPr/>
        <p:txBody>
          <a:bodyPr>
            <a:normAutofit/>
          </a:bodyPr>
          <a:lstStyle/>
          <a:p>
            <a:r>
              <a:rPr lang="en-US" b="1" dirty="0"/>
              <a:t>Cognitive-Behavioral Therapy</a:t>
            </a:r>
          </a:p>
          <a:p>
            <a:pPr lvl="1"/>
            <a:r>
              <a:rPr lang="en-US" sz="2800" dirty="0"/>
              <a:t>Documented efficacy for both group and individual interventions</a:t>
            </a:r>
          </a:p>
          <a:p>
            <a:pPr lvl="1"/>
            <a:r>
              <a:rPr lang="en-US" sz="2800" dirty="0"/>
              <a:t>Moderate effect sizes (in higher-functioning youth)</a:t>
            </a:r>
          </a:p>
          <a:p>
            <a:pPr marL="457200" lvl="1" indent="0">
              <a:buNone/>
            </a:pPr>
            <a:endParaRPr lang="en-US" sz="2800" dirty="0"/>
          </a:p>
          <a:p>
            <a:r>
              <a:rPr lang="en-US" b="1" dirty="0"/>
              <a:t>Social Skills Training</a:t>
            </a:r>
          </a:p>
          <a:p>
            <a:pPr lvl="1"/>
            <a:r>
              <a:rPr lang="en-US" sz="2800" dirty="0"/>
              <a:t>Especially for social anxiety</a:t>
            </a:r>
          </a:p>
          <a:p>
            <a:pPr lvl="1"/>
            <a:r>
              <a:rPr lang="en-US" sz="2800" dirty="0"/>
              <a:t>May be woven into CBT</a:t>
            </a:r>
          </a:p>
        </p:txBody>
      </p:sp>
    </p:spTree>
    <p:extLst>
      <p:ext uri="{BB962C8B-B14F-4D97-AF65-F5344CB8AC3E}">
        <p14:creationId xmlns:p14="http://schemas.microsoft.com/office/powerpoint/2010/main" val="232915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Cognitive Behavioral Therapy for ASD/ID</a:t>
            </a:r>
          </a:p>
        </p:txBody>
      </p:sp>
      <p:sp>
        <p:nvSpPr>
          <p:cNvPr id="3" name="Content Placeholder 2"/>
          <p:cNvSpPr>
            <a:spLocks noGrp="1"/>
          </p:cNvSpPr>
          <p:nvPr>
            <p:ph idx="1"/>
          </p:nvPr>
        </p:nvSpPr>
        <p:spPr/>
        <p:txBody>
          <a:bodyPr/>
          <a:lstStyle/>
          <a:p>
            <a:pPr marL="0" indent="0">
              <a:buNone/>
            </a:pPr>
            <a:r>
              <a:rPr lang="en-US" b="1" dirty="0"/>
              <a:t>Core Components:</a:t>
            </a:r>
            <a:endParaRPr lang="en-US" dirty="0"/>
          </a:p>
          <a:p>
            <a:r>
              <a:rPr lang="en-US" b="1" dirty="0"/>
              <a:t>Psychoeducation about anxiety </a:t>
            </a:r>
            <a:r>
              <a:rPr lang="en-US" dirty="0"/>
              <a:t>(e.g., helpful vs unhelpful anxiety; cognitive, behavioral, and physiological components)</a:t>
            </a:r>
          </a:p>
          <a:p>
            <a:r>
              <a:rPr lang="en-US" b="1" dirty="0"/>
              <a:t>Cognitive strategies </a:t>
            </a:r>
            <a:r>
              <a:rPr lang="en-US" dirty="0"/>
              <a:t>(identify and challenge anxious cognitions)</a:t>
            </a:r>
          </a:p>
          <a:p>
            <a:r>
              <a:rPr lang="en-US" b="1" dirty="0"/>
              <a:t>Behavioral strategies </a:t>
            </a:r>
            <a:r>
              <a:rPr lang="en-US" dirty="0"/>
              <a:t>(graded exposure, exposure and response prevention, behavioral “experiments” to test anxious predictions)</a:t>
            </a:r>
          </a:p>
          <a:p>
            <a:endParaRPr lang="en-US" dirty="0"/>
          </a:p>
          <a:p>
            <a:pPr marL="0" indent="0">
              <a:buNone/>
            </a:pPr>
            <a:r>
              <a:rPr lang="en-US" dirty="0"/>
              <a:t>*In ASD, may need to adapt to capitalize on strengths, account for ASD-related deficits, and appeal to unique interests.</a:t>
            </a:r>
          </a:p>
        </p:txBody>
      </p:sp>
    </p:spTree>
    <p:extLst>
      <p:ext uri="{BB962C8B-B14F-4D97-AF65-F5344CB8AC3E}">
        <p14:creationId xmlns:p14="http://schemas.microsoft.com/office/powerpoint/2010/main" val="358789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CBT adaptations for ASD</a:t>
            </a:r>
          </a:p>
        </p:txBody>
      </p:sp>
      <p:sp>
        <p:nvSpPr>
          <p:cNvPr id="3" name="Content Placeholder 2"/>
          <p:cNvSpPr>
            <a:spLocks noGrp="1"/>
          </p:cNvSpPr>
          <p:nvPr>
            <p:ph idx="1"/>
          </p:nvPr>
        </p:nvSpPr>
        <p:spPr/>
        <p:txBody>
          <a:bodyPr/>
          <a:lstStyle/>
          <a:p>
            <a:r>
              <a:rPr lang="en-US" dirty="0"/>
              <a:t>“Chunking” of content, alternating with down time</a:t>
            </a:r>
          </a:p>
          <a:p>
            <a:r>
              <a:rPr lang="en-US" dirty="0"/>
              <a:t>Use of special interests unique to individual</a:t>
            </a:r>
          </a:p>
          <a:p>
            <a:pPr lvl="1"/>
            <a:r>
              <a:rPr lang="en-US" dirty="0"/>
              <a:t>Helps to build therapeutic rapport</a:t>
            </a:r>
          </a:p>
          <a:p>
            <a:pPr lvl="1"/>
            <a:r>
              <a:rPr lang="en-US" dirty="0"/>
              <a:t>Increases engagement and enthusiasm</a:t>
            </a:r>
          </a:p>
          <a:p>
            <a:pPr lvl="1"/>
            <a:r>
              <a:rPr lang="en-US" dirty="0"/>
              <a:t>Offers opportunity for concrete, accessible metaphors</a:t>
            </a:r>
          </a:p>
          <a:p>
            <a:r>
              <a:rPr lang="en-US" dirty="0"/>
              <a:t>Inclusion of social skills instruction</a:t>
            </a:r>
          </a:p>
          <a:p>
            <a:r>
              <a:rPr lang="en-US" dirty="0"/>
              <a:t>For lower verbal/ cognitive ability: </a:t>
            </a:r>
          </a:p>
          <a:p>
            <a:pPr lvl="1"/>
            <a:r>
              <a:rPr lang="en-US" dirty="0"/>
              <a:t>Focus is on behavioral, not cognitive interventions</a:t>
            </a:r>
          </a:p>
          <a:p>
            <a:pPr lvl="1"/>
            <a:r>
              <a:rPr lang="en-US" dirty="0"/>
              <a:t>Increased parent involvement and manipulation of environment</a:t>
            </a:r>
          </a:p>
          <a:p>
            <a:pPr lvl="1"/>
            <a:endParaRPr lang="en-US" dirty="0"/>
          </a:p>
        </p:txBody>
      </p:sp>
    </p:spTree>
    <p:extLst>
      <p:ext uri="{BB962C8B-B14F-4D97-AF65-F5344CB8AC3E}">
        <p14:creationId xmlns:p14="http://schemas.microsoft.com/office/powerpoint/2010/main" val="410020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ASD-Specific Treatment Protocols</a:t>
            </a:r>
          </a:p>
        </p:txBody>
      </p:sp>
      <p:sp>
        <p:nvSpPr>
          <p:cNvPr id="3" name="Content Placeholder 2"/>
          <p:cNvSpPr>
            <a:spLocks noGrp="1"/>
          </p:cNvSpPr>
          <p:nvPr>
            <p:ph idx="1"/>
          </p:nvPr>
        </p:nvSpPr>
        <p:spPr/>
        <p:txBody>
          <a:bodyPr/>
          <a:lstStyle/>
          <a:p>
            <a:r>
              <a:rPr lang="en-US" dirty="0"/>
              <a:t>Multimodal Anxiety and Social Skills Intervention</a:t>
            </a:r>
          </a:p>
          <a:p>
            <a:r>
              <a:rPr lang="en-US" dirty="0"/>
              <a:t>Facing Your Fears*</a:t>
            </a:r>
          </a:p>
          <a:p>
            <a:r>
              <a:rPr lang="en-US" dirty="0"/>
              <a:t>Behavioral Interventions for Anxiety in Children with Autism</a:t>
            </a:r>
          </a:p>
        </p:txBody>
      </p:sp>
    </p:spTree>
    <p:extLst>
      <p:ext uri="{BB962C8B-B14F-4D97-AF65-F5344CB8AC3E}">
        <p14:creationId xmlns:p14="http://schemas.microsoft.com/office/powerpoint/2010/main" val="198069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Facing Your Fears</a:t>
            </a:r>
            <a:r>
              <a:rPr lang="en-US" b="1" dirty="0"/>
              <a:t>: Example of Group Therapy</a:t>
            </a:r>
          </a:p>
        </p:txBody>
      </p:sp>
      <p:sp>
        <p:nvSpPr>
          <p:cNvPr id="3" name="Content Placeholder 2"/>
          <p:cNvSpPr>
            <a:spLocks noGrp="1"/>
          </p:cNvSpPr>
          <p:nvPr>
            <p:ph idx="1"/>
          </p:nvPr>
        </p:nvSpPr>
        <p:spPr/>
        <p:txBody>
          <a:bodyPr/>
          <a:lstStyle/>
          <a:p>
            <a:r>
              <a:rPr lang="en-US" dirty="0"/>
              <a:t>15 weekly, 90 min sessions with parent and child components</a:t>
            </a:r>
          </a:p>
          <a:p>
            <a:r>
              <a:rPr lang="en-US" dirty="0"/>
              <a:t>Designed for children with high-functioning autism and social phobia, generalized anxiety disorder, separation anxiety disorder, or specific phobia</a:t>
            </a:r>
          </a:p>
          <a:p>
            <a:r>
              <a:rPr lang="en-US" dirty="0"/>
              <a:t>CBT-based interventions, adapted for ASD</a:t>
            </a:r>
          </a:p>
          <a:p>
            <a:endParaRPr lang="en-US" dirty="0"/>
          </a:p>
          <a:p>
            <a:pPr marL="0" indent="0">
              <a:buNone/>
            </a:pPr>
            <a:r>
              <a:rPr lang="en-US" dirty="0"/>
              <a:t>*Offered locally at TEACCH </a:t>
            </a:r>
          </a:p>
          <a:p>
            <a:pPr marL="0" indent="0">
              <a:buNone/>
            </a:pPr>
            <a:r>
              <a:rPr lang="en-US" dirty="0"/>
              <a:t>Chapel Hill Center (ages 8-14)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129" y="4293705"/>
            <a:ext cx="6574636" cy="2202930"/>
          </a:xfrm>
          <a:prstGeom prst="rect">
            <a:avLst/>
          </a:prstGeom>
        </p:spPr>
      </p:pic>
    </p:spTree>
    <p:extLst>
      <p:ext uri="{BB962C8B-B14F-4D97-AF65-F5344CB8AC3E}">
        <p14:creationId xmlns:p14="http://schemas.microsoft.com/office/powerpoint/2010/main" val="4686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Learning Objectives</a:t>
            </a:r>
          </a:p>
        </p:txBody>
      </p:sp>
      <p:sp>
        <p:nvSpPr>
          <p:cNvPr id="3" name="Content Placeholder 2"/>
          <p:cNvSpPr>
            <a:spLocks noGrp="1"/>
          </p:cNvSpPr>
          <p:nvPr>
            <p:ph idx="1"/>
          </p:nvPr>
        </p:nvSpPr>
        <p:spPr/>
        <p:txBody>
          <a:bodyPr>
            <a:normAutofit/>
          </a:bodyPr>
          <a:lstStyle/>
          <a:p>
            <a:pPr>
              <a:spcBef>
                <a:spcPts val="0"/>
              </a:spcBef>
            </a:pPr>
            <a:r>
              <a:rPr lang="en-US" dirty="0">
                <a:latin typeface="Arial" panose="020B0604020202020204" pitchFamily="34" charset="0"/>
                <a:ea typeface="Calibri" panose="020F0502020204030204" pitchFamily="34" charset="0"/>
                <a:cs typeface="Times New Roman" panose="02020603050405020304" pitchFamily="18" charset="0"/>
              </a:rPr>
              <a:t>Identify unique presentations of anxiety in individuals with intellectual and developmental disorders (I/DD).</a:t>
            </a:r>
          </a:p>
          <a:p>
            <a:pPr marL="0" indent="0">
              <a:spcBef>
                <a:spcPts val="0"/>
              </a:spcBef>
              <a:buNone/>
            </a:pP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tabLst>
                <a:tab pos="228600" algn="l"/>
              </a:tabLst>
            </a:pPr>
            <a:r>
              <a:rPr lang="en-US" dirty="0">
                <a:latin typeface="Arial" panose="020B0604020202020204" pitchFamily="34" charset="0"/>
                <a:ea typeface="Calibri" panose="020F0502020204030204" pitchFamily="34" charset="0"/>
                <a:cs typeface="Times New Roman" panose="02020603050405020304" pitchFamily="18" charset="0"/>
              </a:rPr>
              <a:t> Evaluate the evidence for pharmacological and non-pharmacological interventions for anxiety in individuals with I/DD.</a:t>
            </a:r>
          </a:p>
          <a:p>
            <a:pPr marL="0" marR="0">
              <a:spcBef>
                <a:spcPts val="0"/>
              </a:spcBef>
              <a:spcAft>
                <a:spcPts val="0"/>
              </a:spcAft>
              <a:tabLst>
                <a:tab pos="228600" algn="l"/>
              </a:tabLs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dirty="0">
                <a:latin typeface="Arial" panose="020B0604020202020204" pitchFamily="34" charset="0"/>
                <a:ea typeface="Calibri" panose="020F0502020204030204" pitchFamily="34" charset="0"/>
                <a:cs typeface="Times New Roman" panose="02020603050405020304" pitchFamily="18" charset="0"/>
              </a:rPr>
              <a:t>Review practical strategies for managing anxiety symptoms.</a:t>
            </a:r>
          </a:p>
          <a:p>
            <a:pPr marL="0" marR="0" indent="0">
              <a:spcBef>
                <a:spcPts val="0"/>
              </a:spcBef>
              <a:spcAft>
                <a:spcPts val="0"/>
              </a:spcAft>
              <a:buNone/>
              <a:tabLst>
                <a:tab pos="228600" algn="l"/>
              </a:tabLst>
            </a:pP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tabLst>
                <a:tab pos="228600" algn="l"/>
              </a:tabLst>
            </a:pPr>
            <a:r>
              <a:rPr lang="en-US" dirty="0">
                <a:latin typeface="Arial" panose="020B0604020202020204" pitchFamily="34" charset="0"/>
                <a:ea typeface="Calibri" panose="020F0502020204030204" pitchFamily="34" charset="0"/>
                <a:cs typeface="Times New Roman" panose="02020603050405020304" pitchFamily="18" charset="0"/>
              </a:rPr>
              <a:t> Identify barriers to treatment and future directions for research and the care of individuals with I/DD and anxiety.</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074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Facing Your Fears</a:t>
            </a:r>
            <a:r>
              <a:rPr lang="en-US" b="1" dirty="0"/>
              <a:t>: Essential Elements</a:t>
            </a:r>
          </a:p>
        </p:txBody>
      </p:sp>
      <p:sp>
        <p:nvSpPr>
          <p:cNvPr id="3" name="Content Placeholder 2"/>
          <p:cNvSpPr>
            <a:spLocks noGrp="1"/>
          </p:cNvSpPr>
          <p:nvPr>
            <p:ph idx="1"/>
          </p:nvPr>
        </p:nvSpPr>
        <p:spPr>
          <a:xfrm>
            <a:off x="838200" y="1825625"/>
            <a:ext cx="10800522" cy="4351338"/>
          </a:xfrm>
        </p:spPr>
        <p:txBody>
          <a:bodyPr>
            <a:normAutofit lnSpcReduction="10000"/>
          </a:bodyPr>
          <a:lstStyle/>
          <a:p>
            <a:r>
              <a:rPr lang="en-US" dirty="0"/>
              <a:t>Identify child’s worries and associated behaviors, symptoms</a:t>
            </a:r>
          </a:p>
          <a:p>
            <a:r>
              <a:rPr lang="en-US" dirty="0"/>
              <a:t>Understand connection between body’s reaction and anxious thoughts</a:t>
            </a:r>
          </a:p>
          <a:p>
            <a:r>
              <a:rPr lang="en-US" dirty="0"/>
              <a:t>Externalize anxiety symptoms (“worry bugs”, “helper bugs”)</a:t>
            </a:r>
          </a:p>
          <a:p>
            <a:r>
              <a:rPr lang="en-US" dirty="0"/>
              <a:t>Recognition of automatic negative thoughts</a:t>
            </a:r>
          </a:p>
          <a:p>
            <a:r>
              <a:rPr lang="en-US" dirty="0"/>
              <a:t>Learn relaxation strategies and activities, positive coping statements</a:t>
            </a:r>
          </a:p>
          <a:p>
            <a:r>
              <a:rPr lang="en-US" dirty="0"/>
              <a:t>Create a hierarchy of anxiety-provoking situations</a:t>
            </a:r>
          </a:p>
          <a:p>
            <a:r>
              <a:rPr lang="en-US" dirty="0"/>
              <a:t>Develop graded exposure activities based on individual hierarchy </a:t>
            </a:r>
          </a:p>
          <a:p>
            <a:r>
              <a:rPr lang="en-US" dirty="0"/>
              <a:t>Social skills building</a:t>
            </a:r>
          </a:p>
          <a:p>
            <a:r>
              <a:rPr lang="en-US" dirty="0"/>
              <a:t>Create and star in a </a:t>
            </a:r>
            <a:r>
              <a:rPr lang="en-US" i="1" dirty="0"/>
              <a:t>Facing Your Fears </a:t>
            </a:r>
            <a:r>
              <a:rPr lang="en-US" dirty="0"/>
              <a:t>video</a:t>
            </a:r>
          </a:p>
        </p:txBody>
      </p:sp>
    </p:spTree>
    <p:extLst>
      <p:ext uri="{BB962C8B-B14F-4D97-AF65-F5344CB8AC3E}">
        <p14:creationId xmlns:p14="http://schemas.microsoft.com/office/powerpoint/2010/main" val="253499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Tips and Strategies for Home</a:t>
            </a:r>
          </a:p>
        </p:txBody>
      </p:sp>
      <p:sp>
        <p:nvSpPr>
          <p:cNvPr id="4" name="Content Placeholder 3"/>
          <p:cNvSpPr>
            <a:spLocks noGrp="1"/>
          </p:cNvSpPr>
          <p:nvPr>
            <p:ph sz="half" idx="1"/>
          </p:nvPr>
        </p:nvSpPr>
        <p:spPr/>
        <p:txBody>
          <a:bodyPr>
            <a:noAutofit/>
          </a:bodyPr>
          <a:lstStyle/>
          <a:p>
            <a:pPr marL="0" indent="0">
              <a:buNone/>
            </a:pPr>
            <a:r>
              <a:rPr lang="en-US" sz="2600" b="1" u="sng" dirty="0"/>
              <a:t>For caregivers</a:t>
            </a:r>
            <a:r>
              <a:rPr lang="en-US" sz="2600" dirty="0"/>
              <a:t>:</a:t>
            </a:r>
          </a:p>
          <a:p>
            <a:r>
              <a:rPr lang="en-US" sz="2600" dirty="0"/>
              <a:t>Keep a calm, confident demeanor</a:t>
            </a:r>
          </a:p>
          <a:p>
            <a:r>
              <a:rPr lang="en-US" sz="2600" dirty="0"/>
              <a:t>Validate, but don’t reinforce anxious thoughts/ feelings</a:t>
            </a:r>
          </a:p>
          <a:p>
            <a:r>
              <a:rPr lang="en-US" sz="2600" dirty="0"/>
              <a:t>Redirect when anxious talk becomes perseverative</a:t>
            </a:r>
          </a:p>
          <a:p>
            <a:r>
              <a:rPr lang="en-US" sz="2600" dirty="0"/>
              <a:t>Provide support, but don’t avoid the source of anxiety</a:t>
            </a:r>
          </a:p>
          <a:p>
            <a:r>
              <a:rPr lang="en-US" sz="2600" dirty="0"/>
              <a:t>Encourage child to develop self-help strategies</a:t>
            </a:r>
          </a:p>
          <a:p>
            <a:r>
              <a:rPr lang="en-US" sz="2600" dirty="0"/>
              <a:t>Reward efforts at bravery</a:t>
            </a:r>
          </a:p>
        </p:txBody>
      </p:sp>
      <p:sp>
        <p:nvSpPr>
          <p:cNvPr id="5" name="Content Placeholder 4"/>
          <p:cNvSpPr>
            <a:spLocks noGrp="1"/>
          </p:cNvSpPr>
          <p:nvPr>
            <p:ph sz="half" idx="2"/>
          </p:nvPr>
        </p:nvSpPr>
        <p:spPr/>
        <p:txBody>
          <a:bodyPr>
            <a:normAutofit/>
          </a:bodyPr>
          <a:lstStyle/>
          <a:p>
            <a:pPr marL="0" indent="0">
              <a:buNone/>
            </a:pPr>
            <a:r>
              <a:rPr lang="en-US" sz="2600" b="1" u="sng" dirty="0"/>
              <a:t>For kids</a:t>
            </a:r>
            <a:r>
              <a:rPr lang="en-US" sz="2600" dirty="0"/>
              <a:t>:</a:t>
            </a:r>
          </a:p>
          <a:p>
            <a:r>
              <a:rPr lang="en-US" sz="2600" dirty="0"/>
              <a:t>Use a visual scale to identify levels of anxious feelings and behaviors</a:t>
            </a:r>
          </a:p>
          <a:p>
            <a:r>
              <a:rPr lang="en-US" sz="2600" dirty="0"/>
              <a:t>Practice self-help strategies (deep breaths, muscle relaxation, taking a break)</a:t>
            </a:r>
          </a:p>
          <a:p>
            <a:r>
              <a:rPr lang="en-US" sz="2600" dirty="0"/>
              <a:t>Identify a calming space </a:t>
            </a:r>
          </a:p>
          <a:p>
            <a:r>
              <a:rPr lang="en-US" sz="2600" dirty="0"/>
              <a:t>Graded exposure (with adult support)</a:t>
            </a:r>
          </a:p>
        </p:txBody>
      </p:sp>
    </p:spTree>
    <p:extLst>
      <p:ext uri="{BB962C8B-B14F-4D97-AF65-F5344CB8AC3E}">
        <p14:creationId xmlns:p14="http://schemas.microsoft.com/office/powerpoint/2010/main" val="293371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b="1" dirty="0"/>
              <a:t>Graded Exposure Hierarchy Example: Fear of Insects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5767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23730" y="4522304"/>
            <a:ext cx="2355574" cy="1754326"/>
          </a:xfrm>
          <a:prstGeom prst="rect">
            <a:avLst/>
          </a:prstGeom>
          <a:noFill/>
          <a:ln w="22225">
            <a:solidFill>
              <a:schemeClr val="tx1"/>
            </a:solidFill>
          </a:ln>
        </p:spPr>
        <p:txBody>
          <a:bodyPr wrap="square" rtlCol="0">
            <a:spAutoFit/>
          </a:bodyPr>
          <a:lstStyle/>
          <a:p>
            <a:pPr marL="285750" indent="-285750">
              <a:buFont typeface="Arial" panose="020B0604020202020204" pitchFamily="34" charset="0"/>
              <a:buChar char="•"/>
            </a:pPr>
            <a:r>
              <a:rPr lang="en-US" dirty="0"/>
              <a:t>Pair exposures with relaxation strategies as needed</a:t>
            </a:r>
          </a:p>
          <a:p>
            <a:pPr marL="285750" indent="-285750">
              <a:buFont typeface="Arial" panose="020B0604020202020204" pitchFamily="34" charset="0"/>
              <a:buChar char="•"/>
            </a:pPr>
            <a:r>
              <a:rPr lang="en-US" dirty="0"/>
              <a:t>Establish rewards for accomplishing each step</a:t>
            </a:r>
          </a:p>
        </p:txBody>
      </p:sp>
    </p:spTree>
    <p:extLst>
      <p:ext uri="{BB962C8B-B14F-4D97-AF65-F5344CB8AC3E}">
        <p14:creationId xmlns:p14="http://schemas.microsoft.com/office/powerpoint/2010/main" val="173149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Incredible 5-Point Scale </a:t>
            </a:r>
            <a:r>
              <a:rPr lang="en-US" sz="2400" b="1" dirty="0"/>
              <a:t>(http://www.5pointscale.com/)</a:t>
            </a:r>
          </a:p>
        </p:txBody>
      </p:sp>
      <p:sp>
        <p:nvSpPr>
          <p:cNvPr id="3" name="Content Placeholder 2"/>
          <p:cNvSpPr>
            <a:spLocks noGrp="1"/>
          </p:cNvSpPr>
          <p:nvPr>
            <p:ph idx="1"/>
          </p:nvPr>
        </p:nvSpPr>
        <p:spPr/>
        <p:txBody>
          <a:bodyPr/>
          <a:lstStyle/>
          <a:p>
            <a:r>
              <a:rPr lang="en-US" dirty="0"/>
              <a:t>Helps children recognize stages of specific challenge and identify self-calming strategies at each stage (1-5)</a:t>
            </a:r>
          </a:p>
          <a:p>
            <a:r>
              <a:rPr lang="en-US" dirty="0"/>
              <a:t>Can be adapted to a range of emotions/ behaviors</a:t>
            </a:r>
          </a:p>
          <a:p>
            <a:r>
              <a:rPr lang="en-US" dirty="0"/>
              <a:t>Identify in child’s own words:</a:t>
            </a:r>
          </a:p>
          <a:p>
            <a:pPr lvl="1"/>
            <a:r>
              <a:rPr lang="en-US" dirty="0"/>
              <a:t>Term to describe behavior at each level</a:t>
            </a:r>
          </a:p>
          <a:p>
            <a:pPr lvl="1"/>
            <a:r>
              <a:rPr lang="en-US" dirty="0"/>
              <a:t>What behavior feels like to him/ her at each level</a:t>
            </a:r>
          </a:p>
          <a:p>
            <a:pPr lvl="1"/>
            <a:r>
              <a:rPr lang="en-US" dirty="0"/>
              <a:t>What the child, teacher, parent can do to address behavior at each level</a:t>
            </a:r>
          </a:p>
        </p:txBody>
      </p:sp>
    </p:spTree>
    <p:extLst>
      <p:ext uri="{BB962C8B-B14F-4D97-AF65-F5344CB8AC3E}">
        <p14:creationId xmlns:p14="http://schemas.microsoft.com/office/powerpoint/2010/main" val="279548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Incredible 5-Point Scale: Examples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215" y="1825625"/>
            <a:ext cx="8009570" cy="4351338"/>
          </a:xfrm>
        </p:spPr>
      </p:pic>
    </p:spTree>
    <p:extLst>
      <p:ext uri="{BB962C8B-B14F-4D97-AF65-F5344CB8AC3E}">
        <p14:creationId xmlns:p14="http://schemas.microsoft.com/office/powerpoint/2010/main" val="349582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Incredible 5-Point Scale: Examples</a:t>
            </a: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551" y="1344739"/>
            <a:ext cx="3896139" cy="5333923"/>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026" y="1344739"/>
            <a:ext cx="3621056" cy="5333922"/>
          </a:xfrm>
          <a:prstGeom prst="rect">
            <a:avLst/>
          </a:prstGeom>
        </p:spPr>
      </p:pic>
    </p:spTree>
    <p:extLst>
      <p:ext uri="{BB962C8B-B14F-4D97-AF65-F5344CB8AC3E}">
        <p14:creationId xmlns:p14="http://schemas.microsoft.com/office/powerpoint/2010/main" val="183033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315" y="477078"/>
            <a:ext cx="8174077" cy="6195211"/>
          </a:xfrm>
        </p:spPr>
      </p:pic>
    </p:spTree>
    <p:extLst>
      <p:ext uri="{BB962C8B-B14F-4D97-AF65-F5344CB8AC3E}">
        <p14:creationId xmlns:p14="http://schemas.microsoft.com/office/powerpoint/2010/main" val="140943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Medication Interventions for Anxiety</a:t>
            </a:r>
          </a:p>
        </p:txBody>
      </p:sp>
      <p:sp>
        <p:nvSpPr>
          <p:cNvPr id="3" name="Content Placeholder 2"/>
          <p:cNvSpPr>
            <a:spLocks noGrp="1"/>
          </p:cNvSpPr>
          <p:nvPr>
            <p:ph idx="1"/>
          </p:nvPr>
        </p:nvSpPr>
        <p:spPr/>
        <p:txBody>
          <a:bodyPr/>
          <a:lstStyle/>
          <a:p>
            <a:r>
              <a:rPr lang="en-US" dirty="0"/>
              <a:t>No published clinical drug trials specifically for anxiety in ASD</a:t>
            </a:r>
          </a:p>
          <a:p>
            <a:r>
              <a:rPr lang="en-US" dirty="0"/>
              <a:t>Underdeveloped area of research</a:t>
            </a:r>
          </a:p>
          <a:p>
            <a:r>
              <a:rPr lang="en-US" u="sng" dirty="0"/>
              <a:t>Clinicaltrials.gov</a:t>
            </a:r>
            <a:r>
              <a:rPr lang="en-US" dirty="0"/>
              <a:t>: </a:t>
            </a:r>
          </a:p>
          <a:p>
            <a:pPr lvl="1"/>
            <a:r>
              <a:rPr lang="en-US" dirty="0"/>
              <a:t>1 open-label </a:t>
            </a:r>
            <a:r>
              <a:rPr lang="en-US" dirty="0" err="1"/>
              <a:t>buspirone</a:t>
            </a:r>
            <a:r>
              <a:rPr lang="en-US" dirty="0"/>
              <a:t> trial</a:t>
            </a:r>
          </a:p>
          <a:p>
            <a:pPr lvl="1"/>
            <a:r>
              <a:rPr lang="en-US" dirty="0"/>
              <a:t>1 withdrawn </a:t>
            </a:r>
            <a:r>
              <a:rPr lang="en-US" dirty="0" err="1"/>
              <a:t>buspirone</a:t>
            </a:r>
            <a:r>
              <a:rPr lang="en-US" dirty="0"/>
              <a:t> randomized, controlled trial (RCT)</a:t>
            </a:r>
          </a:p>
          <a:p>
            <a:pPr lvl="1"/>
            <a:r>
              <a:rPr lang="en-US" dirty="0"/>
              <a:t>1 sertraline RCT in 2-5 year olds (anxiety is secondary outcome; primary is a cognitive measure)</a:t>
            </a:r>
          </a:p>
          <a:p>
            <a:pPr lvl="1"/>
            <a:r>
              <a:rPr lang="en-US" dirty="0"/>
              <a:t>1 mirtazapine RCT</a:t>
            </a:r>
          </a:p>
          <a:p>
            <a:pPr lvl="1"/>
            <a:r>
              <a:rPr lang="en-US" dirty="0"/>
              <a:t>Multiple oxytocin trials with anxiety as secondary outcome</a:t>
            </a:r>
          </a:p>
          <a:p>
            <a:pPr lvl="1"/>
            <a:r>
              <a:rPr lang="en-US" dirty="0"/>
              <a:t>All other trials are for CBT, social skills training, or other behavioral therapies</a:t>
            </a:r>
          </a:p>
        </p:txBody>
      </p:sp>
    </p:spTree>
    <p:extLst>
      <p:ext uri="{BB962C8B-B14F-4D97-AF65-F5344CB8AC3E}">
        <p14:creationId xmlns:p14="http://schemas.microsoft.com/office/powerpoint/2010/main" val="304053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are medication trials for anxiety in ASD/ID so scant?</a:t>
            </a:r>
          </a:p>
        </p:txBody>
      </p:sp>
      <p:sp>
        <p:nvSpPr>
          <p:cNvPr id="3" name="Content Placeholder 2"/>
          <p:cNvSpPr>
            <a:spLocks noGrp="1"/>
          </p:cNvSpPr>
          <p:nvPr>
            <p:ph idx="1"/>
          </p:nvPr>
        </p:nvSpPr>
        <p:spPr/>
        <p:txBody>
          <a:bodyPr/>
          <a:lstStyle/>
          <a:p>
            <a:r>
              <a:rPr lang="en-US" dirty="0"/>
              <a:t>Difficulty in defining anxiety in ASD/ID</a:t>
            </a:r>
          </a:p>
          <a:p>
            <a:pPr lvl="1"/>
            <a:r>
              <a:rPr lang="en-US" dirty="0"/>
              <a:t>Symptom overlap</a:t>
            </a:r>
          </a:p>
          <a:p>
            <a:pPr lvl="1"/>
            <a:r>
              <a:rPr lang="en-US" dirty="0"/>
              <a:t>Limits of self-report</a:t>
            </a:r>
          </a:p>
          <a:p>
            <a:r>
              <a:rPr lang="en-US" dirty="0"/>
              <a:t>Lack of well-established outcome measures</a:t>
            </a:r>
          </a:p>
          <a:p>
            <a:r>
              <a:rPr lang="en-US" dirty="0"/>
              <a:t>Heterogeneity within the ASD/ID populations</a:t>
            </a:r>
          </a:p>
          <a:p>
            <a:r>
              <a:rPr lang="en-US" dirty="0"/>
              <a:t>Lack of defined biomarkers</a:t>
            </a:r>
          </a:p>
          <a:p>
            <a:r>
              <a:rPr lang="en-US" dirty="0"/>
              <a:t>Costly and difficult to undertake</a:t>
            </a:r>
          </a:p>
          <a:p>
            <a:endParaRPr lang="en-US" dirty="0"/>
          </a:p>
        </p:txBody>
      </p:sp>
    </p:spTree>
    <p:extLst>
      <p:ext uri="{BB962C8B-B14F-4D97-AF65-F5344CB8AC3E}">
        <p14:creationId xmlns:p14="http://schemas.microsoft.com/office/powerpoint/2010/main" val="271061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SSRIs approved for anxiety in children without ID/D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945352"/>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436085242"/>
                    </a:ext>
                  </a:extLst>
                </a:gridCol>
                <a:gridCol w="3505200">
                  <a:extLst>
                    <a:ext uri="{9D8B030D-6E8A-4147-A177-3AD203B41FA5}">
                      <a16:colId xmlns:a16="http://schemas.microsoft.com/office/drawing/2014/main" val="2587807221"/>
                    </a:ext>
                  </a:extLst>
                </a:gridCol>
                <a:gridCol w="3505200">
                  <a:extLst>
                    <a:ext uri="{9D8B030D-6E8A-4147-A177-3AD203B41FA5}">
                      <a16:colId xmlns:a16="http://schemas.microsoft.com/office/drawing/2014/main" val="1219189746"/>
                    </a:ext>
                  </a:extLst>
                </a:gridCol>
              </a:tblGrid>
              <a:tr h="370840">
                <a:tc>
                  <a:txBody>
                    <a:bodyPr/>
                    <a:lstStyle/>
                    <a:p>
                      <a:r>
                        <a:rPr lang="en-US" dirty="0"/>
                        <a:t>Medication </a:t>
                      </a:r>
                    </a:p>
                  </a:txBody>
                  <a:tcPr/>
                </a:tc>
                <a:tc>
                  <a:txBody>
                    <a:bodyPr/>
                    <a:lstStyle/>
                    <a:p>
                      <a:r>
                        <a:rPr lang="en-US" dirty="0"/>
                        <a:t>FDA Indication</a:t>
                      </a:r>
                    </a:p>
                  </a:txBody>
                  <a:tcPr/>
                </a:tc>
                <a:tc>
                  <a:txBody>
                    <a:bodyPr/>
                    <a:lstStyle/>
                    <a:p>
                      <a:r>
                        <a:rPr lang="en-US" dirty="0"/>
                        <a:t>Approved Ages</a:t>
                      </a:r>
                    </a:p>
                  </a:txBody>
                  <a:tcPr/>
                </a:tc>
                <a:extLst>
                  <a:ext uri="{0D108BD9-81ED-4DB2-BD59-A6C34878D82A}">
                    <a16:rowId xmlns:a16="http://schemas.microsoft.com/office/drawing/2014/main" val="1551446585"/>
                  </a:ext>
                </a:extLst>
              </a:tr>
              <a:tr h="370840">
                <a:tc>
                  <a:txBody>
                    <a:bodyPr/>
                    <a:lstStyle/>
                    <a:p>
                      <a:r>
                        <a:rPr lang="en-US" dirty="0"/>
                        <a:t>Duloxetine*</a:t>
                      </a:r>
                    </a:p>
                  </a:txBody>
                  <a:tcPr/>
                </a:tc>
                <a:tc>
                  <a:txBody>
                    <a:bodyPr/>
                    <a:lstStyle/>
                    <a:p>
                      <a:r>
                        <a:rPr lang="en-US" dirty="0"/>
                        <a:t>Generalized Anxiety Disorder</a:t>
                      </a:r>
                    </a:p>
                  </a:txBody>
                  <a:tcPr/>
                </a:tc>
                <a:tc>
                  <a:txBody>
                    <a:bodyPr/>
                    <a:lstStyle/>
                    <a:p>
                      <a:r>
                        <a:rPr lang="en-US" dirty="0"/>
                        <a:t>7+</a:t>
                      </a:r>
                    </a:p>
                  </a:txBody>
                  <a:tcPr/>
                </a:tc>
                <a:extLst>
                  <a:ext uri="{0D108BD9-81ED-4DB2-BD59-A6C34878D82A}">
                    <a16:rowId xmlns:a16="http://schemas.microsoft.com/office/drawing/2014/main" val="4173425631"/>
                  </a:ext>
                </a:extLst>
              </a:tr>
              <a:tr h="370840">
                <a:tc>
                  <a:txBody>
                    <a:bodyPr/>
                    <a:lstStyle/>
                    <a:p>
                      <a:r>
                        <a:rPr lang="en-US" dirty="0"/>
                        <a:t>Fluoxetine</a:t>
                      </a:r>
                    </a:p>
                  </a:txBody>
                  <a:tcPr/>
                </a:tc>
                <a:tc>
                  <a:txBody>
                    <a:bodyPr/>
                    <a:lstStyle/>
                    <a:p>
                      <a:r>
                        <a:rPr lang="en-US" dirty="0"/>
                        <a:t>OCD; Depression</a:t>
                      </a:r>
                    </a:p>
                  </a:txBody>
                  <a:tcPr/>
                </a:tc>
                <a:tc>
                  <a:txBody>
                    <a:bodyPr/>
                    <a:lstStyle/>
                    <a:p>
                      <a:r>
                        <a:rPr lang="en-US" dirty="0"/>
                        <a:t>8+ (OCD), 7+ (depression)</a:t>
                      </a:r>
                    </a:p>
                  </a:txBody>
                  <a:tcPr/>
                </a:tc>
                <a:extLst>
                  <a:ext uri="{0D108BD9-81ED-4DB2-BD59-A6C34878D82A}">
                    <a16:rowId xmlns:a16="http://schemas.microsoft.com/office/drawing/2014/main" val="2279111807"/>
                  </a:ext>
                </a:extLst>
              </a:tr>
              <a:tr h="370840">
                <a:tc>
                  <a:txBody>
                    <a:bodyPr/>
                    <a:lstStyle/>
                    <a:p>
                      <a:r>
                        <a:rPr lang="en-US" dirty="0"/>
                        <a:t>Sertraline</a:t>
                      </a:r>
                    </a:p>
                  </a:txBody>
                  <a:tcPr/>
                </a:tc>
                <a:tc>
                  <a:txBody>
                    <a:bodyPr/>
                    <a:lstStyle/>
                    <a:p>
                      <a:r>
                        <a:rPr lang="en-US" dirty="0"/>
                        <a:t>OCD</a:t>
                      </a:r>
                    </a:p>
                  </a:txBody>
                  <a:tcPr/>
                </a:tc>
                <a:tc>
                  <a:txBody>
                    <a:bodyPr/>
                    <a:lstStyle/>
                    <a:p>
                      <a:r>
                        <a:rPr lang="en-US" dirty="0"/>
                        <a:t>6+</a:t>
                      </a:r>
                    </a:p>
                  </a:txBody>
                  <a:tcPr/>
                </a:tc>
                <a:extLst>
                  <a:ext uri="{0D108BD9-81ED-4DB2-BD59-A6C34878D82A}">
                    <a16:rowId xmlns:a16="http://schemas.microsoft.com/office/drawing/2014/main" val="937227477"/>
                  </a:ext>
                </a:extLst>
              </a:tr>
              <a:tr h="370840">
                <a:tc>
                  <a:txBody>
                    <a:bodyPr/>
                    <a:lstStyle/>
                    <a:p>
                      <a:r>
                        <a:rPr lang="en-US" dirty="0"/>
                        <a:t>Fluvoxamine</a:t>
                      </a:r>
                    </a:p>
                  </a:txBody>
                  <a:tcPr/>
                </a:tc>
                <a:tc>
                  <a:txBody>
                    <a:bodyPr/>
                    <a:lstStyle/>
                    <a:p>
                      <a:r>
                        <a:rPr lang="en-US" dirty="0"/>
                        <a:t>OCD</a:t>
                      </a:r>
                    </a:p>
                  </a:txBody>
                  <a:tcPr/>
                </a:tc>
                <a:tc>
                  <a:txBody>
                    <a:bodyPr/>
                    <a:lstStyle/>
                    <a:p>
                      <a:r>
                        <a:rPr lang="en-US" dirty="0"/>
                        <a:t>8+</a:t>
                      </a:r>
                    </a:p>
                  </a:txBody>
                  <a:tcPr/>
                </a:tc>
                <a:extLst>
                  <a:ext uri="{0D108BD9-81ED-4DB2-BD59-A6C34878D82A}">
                    <a16:rowId xmlns:a16="http://schemas.microsoft.com/office/drawing/2014/main" val="3291383993"/>
                  </a:ext>
                </a:extLst>
              </a:tr>
              <a:tr h="370840">
                <a:tc>
                  <a:txBody>
                    <a:bodyPr/>
                    <a:lstStyle/>
                    <a:p>
                      <a:r>
                        <a:rPr lang="en-US" dirty="0"/>
                        <a:t>Escitalopram</a:t>
                      </a:r>
                    </a:p>
                  </a:txBody>
                  <a:tcPr/>
                </a:tc>
                <a:tc>
                  <a:txBody>
                    <a:bodyPr/>
                    <a:lstStyle/>
                    <a:p>
                      <a:r>
                        <a:rPr lang="en-US" dirty="0"/>
                        <a:t>Depression</a:t>
                      </a:r>
                    </a:p>
                  </a:txBody>
                  <a:tcPr/>
                </a:tc>
                <a:tc>
                  <a:txBody>
                    <a:bodyPr/>
                    <a:lstStyle/>
                    <a:p>
                      <a:r>
                        <a:rPr lang="en-US" dirty="0"/>
                        <a:t>12+</a:t>
                      </a:r>
                    </a:p>
                  </a:txBody>
                  <a:tcPr/>
                </a:tc>
                <a:extLst>
                  <a:ext uri="{0D108BD9-81ED-4DB2-BD59-A6C34878D82A}">
                    <a16:rowId xmlns:a16="http://schemas.microsoft.com/office/drawing/2014/main" val="3486605806"/>
                  </a:ext>
                </a:extLst>
              </a:tr>
              <a:tr h="370840">
                <a:tc>
                  <a:txBody>
                    <a:bodyPr/>
                    <a:lstStyle/>
                    <a:p>
                      <a:r>
                        <a:rPr lang="en-US" dirty="0"/>
                        <a:t>Clomipramine</a:t>
                      </a:r>
                    </a:p>
                  </a:txBody>
                  <a:tcPr/>
                </a:tc>
                <a:tc>
                  <a:txBody>
                    <a:bodyPr/>
                    <a:lstStyle/>
                    <a:p>
                      <a:r>
                        <a:rPr lang="en-US" dirty="0"/>
                        <a:t>OCD</a:t>
                      </a:r>
                    </a:p>
                  </a:txBody>
                  <a:tcPr/>
                </a:tc>
                <a:tc>
                  <a:txBody>
                    <a:bodyPr/>
                    <a:lstStyle/>
                    <a:p>
                      <a:r>
                        <a:rPr lang="en-US" dirty="0"/>
                        <a:t>10+</a:t>
                      </a:r>
                    </a:p>
                  </a:txBody>
                  <a:tcPr/>
                </a:tc>
                <a:extLst>
                  <a:ext uri="{0D108BD9-81ED-4DB2-BD59-A6C34878D82A}">
                    <a16:rowId xmlns:a16="http://schemas.microsoft.com/office/drawing/2014/main" val="3564126166"/>
                  </a:ext>
                </a:extLst>
              </a:tr>
            </a:tbl>
          </a:graphicData>
        </a:graphic>
      </p:graphicFrame>
    </p:spTree>
    <p:extLst>
      <p:ext uri="{BB962C8B-B14F-4D97-AF65-F5344CB8AC3E}">
        <p14:creationId xmlns:p14="http://schemas.microsoft.com/office/powerpoint/2010/main" val="380982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First, a caveat…</a:t>
            </a:r>
          </a:p>
        </p:txBody>
      </p:sp>
      <p:sp>
        <p:nvSpPr>
          <p:cNvPr id="3" name="Content Placeholder 2"/>
          <p:cNvSpPr>
            <a:spLocks noGrp="1"/>
          </p:cNvSpPr>
          <p:nvPr>
            <p:ph idx="1"/>
          </p:nvPr>
        </p:nvSpPr>
        <p:spPr/>
        <p:txBody>
          <a:bodyPr/>
          <a:lstStyle/>
          <a:p>
            <a:r>
              <a:rPr lang="en-US" dirty="0"/>
              <a:t>Research about treatment options in broadly defined intellectual and developmental disability (I/DD) is limited.</a:t>
            </a:r>
          </a:p>
          <a:p>
            <a:r>
              <a:rPr lang="en-US" dirty="0"/>
              <a:t>Most of the evidence comes from studies in autism spectrum disorder (ASD).</a:t>
            </a:r>
          </a:p>
          <a:p>
            <a:r>
              <a:rPr lang="en-US" dirty="0"/>
              <a:t>However, many of the strategies for ASD can be useful for people with other developmental disorders, too.</a:t>
            </a:r>
          </a:p>
        </p:txBody>
      </p:sp>
    </p:spTree>
    <p:extLst>
      <p:ext uri="{BB962C8B-B14F-4D97-AF65-F5344CB8AC3E}">
        <p14:creationId xmlns:p14="http://schemas.microsoft.com/office/powerpoint/2010/main" val="113349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SSRIs in Children with ASD</a:t>
            </a:r>
          </a:p>
        </p:txBody>
      </p:sp>
      <p:sp>
        <p:nvSpPr>
          <p:cNvPr id="3" name="Content Placeholder 2"/>
          <p:cNvSpPr>
            <a:spLocks noGrp="1"/>
          </p:cNvSpPr>
          <p:nvPr>
            <p:ph idx="1"/>
          </p:nvPr>
        </p:nvSpPr>
        <p:spPr/>
        <p:txBody>
          <a:bodyPr/>
          <a:lstStyle/>
          <a:p>
            <a:r>
              <a:rPr lang="en-US" dirty="0"/>
              <a:t>Despite being </a:t>
            </a:r>
            <a:r>
              <a:rPr lang="en-US"/>
              <a:t>commonly prescribed (about 32%), </a:t>
            </a:r>
            <a:r>
              <a:rPr lang="en-US" dirty="0"/>
              <a:t>evidence supporting SSRI use in ASD/IDD is limited.</a:t>
            </a:r>
          </a:p>
          <a:p>
            <a:r>
              <a:rPr lang="en-US" dirty="0"/>
              <a:t>1 large, negative study of </a:t>
            </a:r>
            <a:r>
              <a:rPr lang="en-US" b="1" dirty="0"/>
              <a:t>citalopram</a:t>
            </a:r>
            <a:r>
              <a:rPr lang="en-US" dirty="0"/>
              <a:t> for repetitive behavior</a:t>
            </a:r>
          </a:p>
          <a:p>
            <a:pPr lvl="1"/>
            <a:r>
              <a:rPr lang="en-US" dirty="0"/>
              <a:t>Increased risk of behavioral side effects (“activation”) and insomnia</a:t>
            </a:r>
          </a:p>
          <a:p>
            <a:r>
              <a:rPr lang="en-US" dirty="0"/>
              <a:t>1 large, negative study and 1 smaller, positive study of </a:t>
            </a:r>
            <a:r>
              <a:rPr lang="en-US" b="1" dirty="0"/>
              <a:t>fluoxetine</a:t>
            </a:r>
            <a:r>
              <a:rPr lang="en-US" dirty="0"/>
              <a:t> for repetitive behavior</a:t>
            </a:r>
          </a:p>
          <a:p>
            <a:pPr lvl="1"/>
            <a:r>
              <a:rPr lang="en-US" dirty="0"/>
              <a:t>1 positive study of fluoxetine for repetitive behavior in </a:t>
            </a:r>
            <a:r>
              <a:rPr lang="en-US" i="1" dirty="0"/>
              <a:t>adults</a:t>
            </a:r>
          </a:p>
          <a:p>
            <a:r>
              <a:rPr lang="en-US" dirty="0"/>
              <a:t>1 negative open-label study of </a:t>
            </a:r>
            <a:r>
              <a:rPr lang="en-US" b="1" dirty="0"/>
              <a:t>fluvoxamine</a:t>
            </a:r>
            <a:r>
              <a:rPr lang="en-US" dirty="0"/>
              <a:t> in children</a:t>
            </a:r>
          </a:p>
          <a:p>
            <a:pPr lvl="1"/>
            <a:r>
              <a:rPr lang="en-US" dirty="0"/>
              <a:t>Poorly tolerated in children, but some benefit in </a:t>
            </a:r>
            <a:r>
              <a:rPr lang="en-US" i="1" dirty="0"/>
              <a:t>adults</a:t>
            </a:r>
          </a:p>
          <a:p>
            <a:pPr marL="0" indent="0">
              <a:buNone/>
            </a:pPr>
            <a:endParaRPr lang="en-US" dirty="0"/>
          </a:p>
        </p:txBody>
      </p:sp>
      <p:sp>
        <p:nvSpPr>
          <p:cNvPr id="4" name="TextBox 3"/>
          <p:cNvSpPr txBox="1"/>
          <p:nvPr/>
        </p:nvSpPr>
        <p:spPr>
          <a:xfrm>
            <a:off x="735495" y="5853797"/>
            <a:ext cx="4204252" cy="646331"/>
          </a:xfrm>
          <a:prstGeom prst="rect">
            <a:avLst/>
          </a:prstGeom>
          <a:noFill/>
          <a:ln w="15875">
            <a:solidFill>
              <a:schemeClr val="tx1"/>
            </a:solidFill>
          </a:ln>
        </p:spPr>
        <p:txBody>
          <a:bodyPr wrap="square" rtlCol="0">
            <a:spAutoFit/>
          </a:bodyPr>
          <a:lstStyle/>
          <a:p>
            <a:r>
              <a:rPr lang="en-US" dirty="0"/>
              <a:t>*SSRIs may be more effective and better tolerated in adults than children with ASD.</a:t>
            </a:r>
          </a:p>
        </p:txBody>
      </p:sp>
      <p:sp>
        <p:nvSpPr>
          <p:cNvPr id="5" name="TextBox 4"/>
          <p:cNvSpPr txBox="1"/>
          <p:nvPr/>
        </p:nvSpPr>
        <p:spPr>
          <a:xfrm>
            <a:off x="6258339" y="5853796"/>
            <a:ext cx="3776869" cy="646331"/>
          </a:xfrm>
          <a:prstGeom prst="rect">
            <a:avLst/>
          </a:prstGeom>
          <a:noFill/>
          <a:ln w="15875">
            <a:solidFill>
              <a:schemeClr val="tx1"/>
            </a:solidFill>
          </a:ln>
        </p:spPr>
        <p:txBody>
          <a:bodyPr wrap="square" rtlCol="0">
            <a:spAutoFit/>
          </a:bodyPr>
          <a:lstStyle/>
          <a:p>
            <a:r>
              <a:rPr lang="en-US" dirty="0"/>
              <a:t>*No studies yet with anxiety as the primary outcome of interest.</a:t>
            </a:r>
          </a:p>
        </p:txBody>
      </p:sp>
    </p:spTree>
    <p:extLst>
      <p:ext uri="{BB962C8B-B14F-4D97-AF65-F5344CB8AC3E}">
        <p14:creationId xmlns:p14="http://schemas.microsoft.com/office/powerpoint/2010/main" val="324028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t>Buspirone</a:t>
            </a:r>
            <a:endParaRPr lang="en-US" sz="4000" b="1" dirty="0"/>
          </a:p>
        </p:txBody>
      </p:sp>
      <p:sp>
        <p:nvSpPr>
          <p:cNvPr id="3" name="Content Placeholder 2"/>
          <p:cNvSpPr>
            <a:spLocks noGrp="1"/>
          </p:cNvSpPr>
          <p:nvPr>
            <p:ph idx="1"/>
          </p:nvPr>
        </p:nvSpPr>
        <p:spPr>
          <a:xfrm>
            <a:off x="838199" y="1825625"/>
            <a:ext cx="10760765" cy="4351338"/>
          </a:xfrm>
        </p:spPr>
        <p:txBody>
          <a:bodyPr>
            <a:normAutofit fontScale="62500" lnSpcReduction="20000"/>
          </a:bodyPr>
          <a:lstStyle/>
          <a:p>
            <a:pPr marL="0" indent="0">
              <a:buNone/>
            </a:pPr>
            <a:r>
              <a:rPr lang="en-US" sz="5100" u="sng" dirty="0" err="1"/>
              <a:t>Buitelaar</a:t>
            </a:r>
            <a:r>
              <a:rPr lang="en-US" sz="5100" u="sng" dirty="0"/>
              <a:t> et al (1998):</a:t>
            </a:r>
          </a:p>
          <a:p>
            <a:r>
              <a:rPr lang="en-US" sz="5100" dirty="0"/>
              <a:t>Open label </a:t>
            </a:r>
            <a:r>
              <a:rPr lang="en-US" sz="5100" dirty="0" err="1"/>
              <a:t>buspirone</a:t>
            </a:r>
            <a:r>
              <a:rPr lang="en-US" sz="5100" dirty="0"/>
              <a:t> (15-45 mg/day) for 6-8 weeks</a:t>
            </a:r>
          </a:p>
          <a:p>
            <a:r>
              <a:rPr lang="en-US" sz="5100" dirty="0"/>
              <a:t>22 children with Autistic Disorder (N=2) or PDD-NOS (N=20), ages 6-17 </a:t>
            </a:r>
          </a:p>
          <a:p>
            <a:r>
              <a:rPr lang="en-US" sz="5100" dirty="0"/>
              <a:t>Target symptoms: Anxiety = 14, Irritability = 1, Anxiety + Irritability = 7</a:t>
            </a:r>
          </a:p>
          <a:p>
            <a:r>
              <a:rPr lang="en-US" sz="5100" dirty="0"/>
              <a:t>9/22 with marked improvement, 7 with moderate improvement</a:t>
            </a:r>
          </a:p>
          <a:p>
            <a:r>
              <a:rPr lang="en-US" sz="5100" dirty="0"/>
              <a:t>Well-tolerated</a:t>
            </a:r>
            <a:endParaRPr lang="en-US" dirty="0"/>
          </a:p>
          <a:p>
            <a:pPr marL="0" indent="0">
              <a:buNone/>
            </a:pPr>
            <a:r>
              <a:rPr lang="en-US" sz="3300" dirty="0" err="1"/>
              <a:t>Buitelaar</a:t>
            </a:r>
            <a:r>
              <a:rPr lang="en-US" sz="3300" dirty="0"/>
              <a:t> JK et al. </a:t>
            </a:r>
            <a:r>
              <a:rPr lang="pl-PL" sz="3300" dirty="0"/>
              <a:t>J Clin Psychiatry. 1998 Feb;59(2):56-9.</a:t>
            </a:r>
            <a:endParaRPr lang="en-US" sz="3300" dirty="0"/>
          </a:p>
        </p:txBody>
      </p:sp>
    </p:spTree>
    <p:extLst>
      <p:ext uri="{BB962C8B-B14F-4D97-AF65-F5344CB8AC3E}">
        <p14:creationId xmlns:p14="http://schemas.microsoft.com/office/powerpoint/2010/main" val="245820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a:t>Buspirone</a:t>
            </a:r>
            <a:endParaRPr lang="en-US" sz="4000" b="1" dirty="0"/>
          </a:p>
        </p:txBody>
      </p:sp>
      <p:sp>
        <p:nvSpPr>
          <p:cNvPr id="3" name="Content Placeholder 2"/>
          <p:cNvSpPr>
            <a:spLocks noGrp="1"/>
          </p:cNvSpPr>
          <p:nvPr>
            <p:ph idx="1"/>
          </p:nvPr>
        </p:nvSpPr>
        <p:spPr>
          <a:xfrm>
            <a:off x="838199" y="1825624"/>
            <a:ext cx="10621617" cy="4694445"/>
          </a:xfrm>
        </p:spPr>
        <p:txBody>
          <a:bodyPr>
            <a:normAutofit fontScale="77500" lnSpcReduction="20000"/>
          </a:bodyPr>
          <a:lstStyle/>
          <a:p>
            <a:pPr marL="0" indent="0">
              <a:buNone/>
            </a:pPr>
            <a:r>
              <a:rPr lang="en-US" sz="3600" u="sng" dirty="0" err="1"/>
              <a:t>Chugani</a:t>
            </a:r>
            <a:r>
              <a:rPr lang="en-US" sz="3600" u="sng" dirty="0"/>
              <a:t> et al (2015): </a:t>
            </a:r>
          </a:p>
          <a:p>
            <a:r>
              <a:rPr lang="en-US" sz="3600" dirty="0"/>
              <a:t>166 children, ages 2-6, 24-week randomized, controlled trial</a:t>
            </a:r>
          </a:p>
          <a:p>
            <a:r>
              <a:rPr lang="en-US" sz="3600" dirty="0"/>
              <a:t>Anxiety measures were </a:t>
            </a:r>
            <a:r>
              <a:rPr lang="en-US" sz="3600" b="1" dirty="0"/>
              <a:t>secondary</a:t>
            </a:r>
            <a:r>
              <a:rPr lang="en-US" sz="3600" dirty="0"/>
              <a:t> outcomes</a:t>
            </a:r>
          </a:p>
          <a:p>
            <a:r>
              <a:rPr lang="en-US" sz="3600" dirty="0"/>
              <a:t>Improvement in repetitive behavior scores primary outcome</a:t>
            </a:r>
          </a:p>
          <a:p>
            <a:r>
              <a:rPr lang="en-US" sz="3600" dirty="0"/>
              <a:t>Significant improvement in Anxiety Composite score for children taking 2.5 mg twice a day (p&lt;0.001) or placebo (p=0.004), but not 5 mg twice a day (p=0.214).</a:t>
            </a:r>
            <a:r>
              <a:rPr lang="en-US" sz="3600" dirty="0">
                <a:solidFill>
                  <a:prstClr val="black"/>
                </a:solidFill>
              </a:rPr>
              <a:t> </a:t>
            </a:r>
          </a:p>
          <a:p>
            <a:r>
              <a:rPr lang="en-US" sz="3600" dirty="0">
                <a:solidFill>
                  <a:prstClr val="black"/>
                </a:solidFill>
              </a:rPr>
              <a:t>No significant adverse effects</a:t>
            </a:r>
          </a:p>
          <a:p>
            <a:pPr marL="0" lvl="0" indent="0">
              <a:buNone/>
            </a:pPr>
            <a:endParaRPr lang="en-US" sz="1900" dirty="0">
              <a:solidFill>
                <a:prstClr val="black"/>
              </a:solidFill>
            </a:endParaRPr>
          </a:p>
          <a:p>
            <a:pPr marL="0" lvl="0" indent="0">
              <a:buNone/>
            </a:pPr>
            <a:endParaRPr lang="en-US" sz="1900" dirty="0">
              <a:solidFill>
                <a:prstClr val="black"/>
              </a:solidFill>
            </a:endParaRPr>
          </a:p>
          <a:p>
            <a:pPr marL="0" lvl="0" indent="0">
              <a:buNone/>
            </a:pPr>
            <a:endParaRPr lang="en-US" sz="1900" dirty="0">
              <a:solidFill>
                <a:prstClr val="black"/>
              </a:solidFill>
            </a:endParaRPr>
          </a:p>
          <a:p>
            <a:pPr marL="0" lvl="0" indent="0">
              <a:buNone/>
            </a:pPr>
            <a:endParaRPr lang="en-US" sz="1900" dirty="0">
              <a:solidFill>
                <a:prstClr val="black"/>
              </a:solidFill>
            </a:endParaRPr>
          </a:p>
          <a:p>
            <a:pPr marL="0" lvl="0" indent="0">
              <a:buNone/>
            </a:pPr>
            <a:r>
              <a:rPr lang="en-US" sz="1900" dirty="0" err="1">
                <a:solidFill>
                  <a:prstClr val="black"/>
                </a:solidFill>
              </a:rPr>
              <a:t>Chugani</a:t>
            </a:r>
            <a:r>
              <a:rPr lang="en-US" sz="1900" dirty="0">
                <a:solidFill>
                  <a:prstClr val="black"/>
                </a:solidFill>
              </a:rPr>
              <a:t> DC et al. J </a:t>
            </a:r>
            <a:r>
              <a:rPr lang="en-US" sz="1900" dirty="0" err="1">
                <a:solidFill>
                  <a:prstClr val="black"/>
                </a:solidFill>
              </a:rPr>
              <a:t>Pediatr</a:t>
            </a:r>
            <a:r>
              <a:rPr lang="en-US" sz="1900" dirty="0">
                <a:solidFill>
                  <a:prstClr val="black"/>
                </a:solidFill>
              </a:rPr>
              <a:t> 2016;170:45-53.</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20307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Use of Medication for Anxiety</a:t>
            </a:r>
          </a:p>
        </p:txBody>
      </p:sp>
      <p:sp>
        <p:nvSpPr>
          <p:cNvPr id="3" name="Content Placeholder 2"/>
          <p:cNvSpPr>
            <a:spLocks noGrp="1"/>
          </p:cNvSpPr>
          <p:nvPr>
            <p:ph idx="1"/>
          </p:nvPr>
        </p:nvSpPr>
        <p:spPr/>
        <p:txBody>
          <a:bodyPr/>
          <a:lstStyle/>
          <a:p>
            <a:pPr marL="0" indent="0">
              <a:buNone/>
            </a:pPr>
            <a:r>
              <a:rPr lang="en-US" dirty="0"/>
              <a:t>(Off-label) prescribing guidelines:</a:t>
            </a:r>
          </a:p>
          <a:p>
            <a:r>
              <a:rPr lang="en-US" dirty="0"/>
              <a:t>Start with SSRI (fluoxetine or sertraline) at very low dose (liquid preparations can help).  Follow similar monitoring guidelines as used in anxiety in children without ASD.</a:t>
            </a:r>
          </a:p>
          <a:p>
            <a:r>
              <a:rPr lang="en-US" dirty="0"/>
              <a:t>Consider </a:t>
            </a:r>
            <a:r>
              <a:rPr lang="en-US" dirty="0" err="1"/>
              <a:t>buspirone</a:t>
            </a:r>
            <a:r>
              <a:rPr lang="en-US" dirty="0"/>
              <a:t> or mirtazapine as alternatives.</a:t>
            </a:r>
          </a:p>
          <a:p>
            <a:pPr lvl="1"/>
            <a:r>
              <a:rPr lang="en-US" dirty="0"/>
              <a:t>Less likely to cause behavioral activation.</a:t>
            </a:r>
          </a:p>
          <a:p>
            <a:pPr lvl="1"/>
            <a:r>
              <a:rPr lang="en-US" dirty="0" err="1"/>
              <a:t>Buspirone</a:t>
            </a:r>
            <a:r>
              <a:rPr lang="en-US" dirty="0"/>
              <a:t> now studied in young children (2-6)</a:t>
            </a:r>
          </a:p>
          <a:p>
            <a:pPr lvl="1"/>
            <a:r>
              <a:rPr lang="en-US" dirty="0"/>
              <a:t>Mirtazapine may also be helpful for sleep, poor appetite</a:t>
            </a:r>
          </a:p>
          <a:p>
            <a:r>
              <a:rPr lang="en-US" dirty="0"/>
              <a:t>Use benzodiazepines only with caution.</a:t>
            </a:r>
          </a:p>
          <a:p>
            <a:pPr lvl="1"/>
            <a:r>
              <a:rPr lang="en-US" dirty="0"/>
              <a:t>Paradoxical agitation is common.</a:t>
            </a:r>
          </a:p>
        </p:txBody>
      </p:sp>
    </p:spTree>
    <p:extLst>
      <p:ext uri="{BB962C8B-B14F-4D97-AF65-F5344CB8AC3E}">
        <p14:creationId xmlns:p14="http://schemas.microsoft.com/office/powerpoint/2010/main" val="192772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Use of Medication for Anxiety</a:t>
            </a:r>
          </a:p>
        </p:txBody>
      </p:sp>
      <p:sp>
        <p:nvSpPr>
          <p:cNvPr id="3" name="Content Placeholder 2"/>
          <p:cNvSpPr>
            <a:spLocks noGrp="1"/>
          </p:cNvSpPr>
          <p:nvPr>
            <p:ph idx="1"/>
          </p:nvPr>
        </p:nvSpPr>
        <p:spPr>
          <a:xfrm>
            <a:off x="838199" y="1825624"/>
            <a:ext cx="10737915" cy="4688297"/>
          </a:xfrm>
        </p:spPr>
        <p:txBody>
          <a:bodyPr>
            <a:normAutofit fontScale="92500" lnSpcReduction="10000"/>
          </a:bodyPr>
          <a:lstStyle/>
          <a:p>
            <a:pPr marL="0" indent="0">
              <a:buNone/>
            </a:pPr>
            <a:r>
              <a:rPr lang="en-US" dirty="0"/>
              <a:t>Suggested dosing guidelines*:</a:t>
            </a:r>
          </a:p>
          <a:p>
            <a:r>
              <a:rPr lang="en-US" b="1" dirty="0"/>
              <a:t>Fluoxetine</a:t>
            </a:r>
            <a:r>
              <a:rPr lang="en-US" dirty="0"/>
              <a:t>: </a:t>
            </a:r>
          </a:p>
          <a:p>
            <a:pPr lvl="1"/>
            <a:r>
              <a:rPr lang="en-US" dirty="0"/>
              <a:t>Prepubertal: Start 2 mg daily x2 </a:t>
            </a:r>
            <a:r>
              <a:rPr lang="en-US" dirty="0" err="1"/>
              <a:t>wk</a:t>
            </a:r>
            <a:r>
              <a:rPr lang="en-US" dirty="0"/>
              <a:t>, then increase by 2 mg every 2 </a:t>
            </a:r>
            <a:r>
              <a:rPr lang="en-US" dirty="0" err="1"/>
              <a:t>wk</a:t>
            </a:r>
            <a:r>
              <a:rPr lang="en-US" dirty="0"/>
              <a:t> up to max of 20 mg/day.</a:t>
            </a:r>
          </a:p>
          <a:p>
            <a:pPr lvl="1"/>
            <a:r>
              <a:rPr lang="en-US" dirty="0"/>
              <a:t>Adolescents: Start 5 mg daily x2 </a:t>
            </a:r>
            <a:r>
              <a:rPr lang="en-US" dirty="0" err="1"/>
              <a:t>wk</a:t>
            </a:r>
            <a:r>
              <a:rPr lang="en-US" dirty="0"/>
              <a:t>, then increase by 5 mg every 2 </a:t>
            </a:r>
            <a:r>
              <a:rPr lang="en-US" dirty="0" err="1"/>
              <a:t>wk</a:t>
            </a:r>
            <a:r>
              <a:rPr lang="en-US" dirty="0"/>
              <a:t> up to max of 40 mg/day.</a:t>
            </a:r>
          </a:p>
          <a:p>
            <a:r>
              <a:rPr lang="en-US" b="1" dirty="0"/>
              <a:t>Sertraline</a:t>
            </a:r>
            <a:r>
              <a:rPr lang="en-US" dirty="0"/>
              <a:t>:</a:t>
            </a:r>
          </a:p>
          <a:p>
            <a:pPr lvl="1"/>
            <a:r>
              <a:rPr lang="en-US" dirty="0"/>
              <a:t>Prepubertal: Start 5 mg daily x2 </a:t>
            </a:r>
            <a:r>
              <a:rPr lang="en-US" dirty="0" err="1"/>
              <a:t>wk</a:t>
            </a:r>
            <a:r>
              <a:rPr lang="en-US" dirty="0"/>
              <a:t>, then increase by 5 mg every 2 </a:t>
            </a:r>
            <a:r>
              <a:rPr lang="en-US" dirty="0" err="1"/>
              <a:t>wk</a:t>
            </a:r>
            <a:r>
              <a:rPr lang="en-US" dirty="0"/>
              <a:t> up to max of 100 mg/day.</a:t>
            </a:r>
          </a:p>
          <a:p>
            <a:pPr lvl="1"/>
            <a:r>
              <a:rPr lang="en-US" dirty="0"/>
              <a:t>Adolescents: Start 12.5 mg daily x2 </a:t>
            </a:r>
            <a:r>
              <a:rPr lang="en-US" dirty="0" err="1"/>
              <a:t>wk</a:t>
            </a:r>
            <a:r>
              <a:rPr lang="en-US" dirty="0"/>
              <a:t>, then increase by 12.5-25 mg every 2 </a:t>
            </a:r>
            <a:r>
              <a:rPr lang="en-US" dirty="0" err="1"/>
              <a:t>wk</a:t>
            </a:r>
            <a:r>
              <a:rPr lang="en-US" dirty="0"/>
              <a:t> up to max of 200 mg/day.</a:t>
            </a:r>
          </a:p>
          <a:p>
            <a:pPr marL="457200" lvl="1" indent="0">
              <a:buNone/>
            </a:pPr>
            <a:endParaRPr lang="en-US" dirty="0"/>
          </a:p>
          <a:p>
            <a:pPr marL="457200" lvl="1" indent="0">
              <a:buNone/>
            </a:pPr>
            <a:r>
              <a:rPr lang="en-US" dirty="0"/>
              <a:t>*Suggestions only, no evidence base for use in ASD/ID.</a:t>
            </a:r>
          </a:p>
          <a:p>
            <a:pPr lvl="1"/>
            <a:endParaRPr lang="en-US" dirty="0"/>
          </a:p>
          <a:p>
            <a:endParaRPr lang="en-US" dirty="0"/>
          </a:p>
        </p:txBody>
      </p:sp>
    </p:spTree>
    <p:extLst>
      <p:ext uri="{BB962C8B-B14F-4D97-AF65-F5344CB8AC3E}">
        <p14:creationId xmlns:p14="http://schemas.microsoft.com/office/powerpoint/2010/main" val="134425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Use of Medication for Anxiety</a:t>
            </a:r>
          </a:p>
        </p:txBody>
      </p:sp>
      <p:sp>
        <p:nvSpPr>
          <p:cNvPr id="3" name="Content Placeholder 2"/>
          <p:cNvSpPr>
            <a:spLocks noGrp="1"/>
          </p:cNvSpPr>
          <p:nvPr>
            <p:ph idx="1"/>
          </p:nvPr>
        </p:nvSpPr>
        <p:spPr>
          <a:xfrm>
            <a:off x="838199" y="1825624"/>
            <a:ext cx="10737915" cy="4688297"/>
          </a:xfrm>
        </p:spPr>
        <p:txBody>
          <a:bodyPr>
            <a:normAutofit fontScale="92500" lnSpcReduction="10000"/>
          </a:bodyPr>
          <a:lstStyle/>
          <a:p>
            <a:pPr marL="0" indent="0">
              <a:buNone/>
            </a:pPr>
            <a:r>
              <a:rPr lang="en-US" dirty="0"/>
              <a:t>Suggested dosing guidelines*:</a:t>
            </a:r>
          </a:p>
          <a:p>
            <a:r>
              <a:rPr lang="en-US" b="1" dirty="0" err="1"/>
              <a:t>Buspirone</a:t>
            </a:r>
            <a:r>
              <a:rPr lang="en-US" dirty="0"/>
              <a:t>: </a:t>
            </a:r>
          </a:p>
          <a:p>
            <a:pPr lvl="1"/>
            <a:r>
              <a:rPr lang="en-US" dirty="0"/>
              <a:t>Prepubertal: Start 2.5 mg daily x1 </a:t>
            </a:r>
            <a:r>
              <a:rPr lang="en-US" dirty="0" err="1"/>
              <a:t>wk</a:t>
            </a:r>
            <a:r>
              <a:rPr lang="en-US" dirty="0"/>
              <a:t>, then 2.5 mg twice daily x1 </a:t>
            </a:r>
            <a:r>
              <a:rPr lang="en-US" dirty="0" err="1"/>
              <a:t>wk</a:t>
            </a:r>
            <a:r>
              <a:rPr lang="en-US" dirty="0"/>
              <a:t>, then increase by 2.5 mg/day every 1 </a:t>
            </a:r>
            <a:r>
              <a:rPr lang="en-US" dirty="0" err="1"/>
              <a:t>wk</a:t>
            </a:r>
            <a:r>
              <a:rPr lang="en-US" dirty="0"/>
              <a:t> as needed/ tolerated.  Max dosing 20 mg twice daily.</a:t>
            </a:r>
          </a:p>
          <a:p>
            <a:pPr lvl="1"/>
            <a:r>
              <a:rPr lang="en-US" dirty="0"/>
              <a:t>Adolescents: Start 2.5 mg twice daily x1 </a:t>
            </a:r>
            <a:r>
              <a:rPr lang="en-US" dirty="0" err="1"/>
              <a:t>wk</a:t>
            </a:r>
            <a:r>
              <a:rPr lang="en-US" dirty="0"/>
              <a:t>, then 5 mg twice daily x1 </a:t>
            </a:r>
            <a:r>
              <a:rPr lang="en-US" dirty="0" err="1"/>
              <a:t>wk</a:t>
            </a:r>
            <a:r>
              <a:rPr lang="en-US" dirty="0"/>
              <a:t>, then increase by 2.5 mg daily weekly up to max of 20 twice daily.  Increase up to 20 mg three times a day as needed.</a:t>
            </a:r>
          </a:p>
          <a:p>
            <a:r>
              <a:rPr lang="en-US" b="1" dirty="0"/>
              <a:t>Mirtazapine</a:t>
            </a:r>
            <a:r>
              <a:rPr lang="en-US" dirty="0"/>
              <a:t>:</a:t>
            </a:r>
          </a:p>
          <a:p>
            <a:pPr lvl="1"/>
            <a:r>
              <a:rPr lang="en-US" dirty="0"/>
              <a:t>Prepubertal: Start 3.75 mg (1/4 of 15 mg tab) daily x2 </a:t>
            </a:r>
            <a:r>
              <a:rPr lang="en-US" dirty="0" err="1"/>
              <a:t>wk</a:t>
            </a:r>
            <a:r>
              <a:rPr lang="en-US" dirty="0"/>
              <a:t>, then increase by 3.75 mg every 2 </a:t>
            </a:r>
            <a:r>
              <a:rPr lang="en-US" dirty="0" err="1"/>
              <a:t>wk</a:t>
            </a:r>
            <a:r>
              <a:rPr lang="en-US" dirty="0"/>
              <a:t> as needed up to max of 45 mg/day.</a:t>
            </a:r>
          </a:p>
          <a:p>
            <a:pPr lvl="1"/>
            <a:r>
              <a:rPr lang="en-US" dirty="0"/>
              <a:t>Adolescents: Start 7.5 mg (1/2 of 15 mg tab) daily x2 </a:t>
            </a:r>
            <a:r>
              <a:rPr lang="en-US" dirty="0" err="1"/>
              <a:t>wk</a:t>
            </a:r>
            <a:r>
              <a:rPr lang="en-US" dirty="0"/>
              <a:t>, then increase by 7.5 mg every 2 </a:t>
            </a:r>
            <a:r>
              <a:rPr lang="en-US" dirty="0" err="1"/>
              <a:t>wk</a:t>
            </a:r>
            <a:r>
              <a:rPr lang="en-US" dirty="0"/>
              <a:t> up to max of 45 mg/day.</a:t>
            </a:r>
          </a:p>
          <a:p>
            <a:pPr marL="457200" lvl="1" indent="0">
              <a:buNone/>
            </a:pPr>
            <a:endParaRPr lang="en-US" dirty="0"/>
          </a:p>
          <a:p>
            <a:pPr marL="457200" lvl="1" indent="0">
              <a:buNone/>
            </a:pPr>
            <a:r>
              <a:rPr lang="en-US" dirty="0"/>
              <a:t>*Suggestions only, no evidence base for use in ASD/ID.</a:t>
            </a:r>
          </a:p>
          <a:p>
            <a:pPr lvl="1"/>
            <a:endParaRPr lang="en-US" dirty="0"/>
          </a:p>
          <a:p>
            <a:endParaRPr lang="en-US" dirty="0"/>
          </a:p>
        </p:txBody>
      </p:sp>
    </p:spTree>
    <p:extLst>
      <p:ext uri="{BB962C8B-B14F-4D97-AF65-F5344CB8AC3E}">
        <p14:creationId xmlns:p14="http://schemas.microsoft.com/office/powerpoint/2010/main" val="3154764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Challenges to Treatment/ Future Directions</a:t>
            </a:r>
          </a:p>
        </p:txBody>
      </p:sp>
      <p:sp>
        <p:nvSpPr>
          <p:cNvPr id="3" name="Content Placeholder 2"/>
          <p:cNvSpPr>
            <a:spLocks noGrp="1"/>
          </p:cNvSpPr>
          <p:nvPr>
            <p:ph idx="1"/>
          </p:nvPr>
        </p:nvSpPr>
        <p:spPr/>
        <p:txBody>
          <a:bodyPr/>
          <a:lstStyle/>
          <a:p>
            <a:r>
              <a:rPr lang="en-US" dirty="0"/>
              <a:t>Clinicians with expertise in both ASD and anxiety are hard to find</a:t>
            </a:r>
          </a:p>
          <a:p>
            <a:r>
              <a:rPr lang="en-US" dirty="0"/>
              <a:t>Fewer still trained in CBT</a:t>
            </a:r>
          </a:p>
          <a:p>
            <a:r>
              <a:rPr lang="en-US" dirty="0"/>
              <a:t>Even fewer in private practice accept insurance </a:t>
            </a:r>
          </a:p>
          <a:p>
            <a:r>
              <a:rPr lang="en-US" dirty="0"/>
              <a:t>Limited resources in rural areas</a:t>
            </a:r>
          </a:p>
          <a:p>
            <a:r>
              <a:rPr lang="en-US" dirty="0"/>
              <a:t>Long waiting lists in well-resourced areas</a:t>
            </a:r>
          </a:p>
          <a:p>
            <a:r>
              <a:rPr lang="en-US" dirty="0"/>
              <a:t>Lack of evidence base for medication use</a:t>
            </a:r>
          </a:p>
        </p:txBody>
      </p:sp>
    </p:spTree>
    <p:extLst>
      <p:ext uri="{BB962C8B-B14F-4D97-AF65-F5344CB8AC3E}">
        <p14:creationId xmlns:p14="http://schemas.microsoft.com/office/powerpoint/2010/main" val="275770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Summary: Treatment of Anxiety in ASD/ ID</a:t>
            </a:r>
          </a:p>
        </p:txBody>
      </p:sp>
      <p:sp>
        <p:nvSpPr>
          <p:cNvPr id="3" name="Content Placeholder 2"/>
          <p:cNvSpPr>
            <a:spLocks noGrp="1"/>
          </p:cNvSpPr>
          <p:nvPr>
            <p:ph idx="1"/>
          </p:nvPr>
        </p:nvSpPr>
        <p:spPr>
          <a:xfrm>
            <a:off x="838199" y="1825625"/>
            <a:ext cx="10651435" cy="4351338"/>
          </a:xfrm>
        </p:spPr>
        <p:txBody>
          <a:bodyPr/>
          <a:lstStyle/>
          <a:p>
            <a:r>
              <a:rPr lang="en-US" dirty="0"/>
              <a:t>Target the source of anxiety with appropriate behavioral interventions.</a:t>
            </a:r>
          </a:p>
          <a:p>
            <a:r>
              <a:rPr lang="en-US" dirty="0"/>
              <a:t>Modify the environment as needed.</a:t>
            </a:r>
          </a:p>
          <a:p>
            <a:r>
              <a:rPr lang="en-US" dirty="0"/>
              <a:t>CBT, social skills, behavioral therapy considered first-line.</a:t>
            </a:r>
          </a:p>
          <a:p>
            <a:r>
              <a:rPr lang="en-US" dirty="0"/>
              <a:t>Limited evidence base for psychotropic medication.</a:t>
            </a:r>
          </a:p>
          <a:p>
            <a:r>
              <a:rPr lang="en-US" dirty="0"/>
              <a:t>Consider cautious SSRI, </a:t>
            </a:r>
            <a:r>
              <a:rPr lang="en-US" dirty="0" err="1"/>
              <a:t>buspirone</a:t>
            </a:r>
            <a:r>
              <a:rPr lang="en-US" dirty="0"/>
              <a:t>, or mirtazapine trial.</a:t>
            </a:r>
          </a:p>
          <a:p>
            <a:pPr lvl="1"/>
            <a:r>
              <a:rPr lang="en-US" dirty="0"/>
              <a:t>Consider age, side effect profile, and previous treatments when selecting agent.</a:t>
            </a:r>
          </a:p>
          <a:p>
            <a:pPr lvl="1"/>
            <a:r>
              <a:rPr lang="en-US" dirty="0"/>
              <a:t>Start low, go slow.  </a:t>
            </a:r>
          </a:p>
        </p:txBody>
      </p:sp>
    </p:spTree>
    <p:extLst>
      <p:ext uri="{BB962C8B-B14F-4D97-AF65-F5344CB8AC3E}">
        <p14:creationId xmlns:p14="http://schemas.microsoft.com/office/powerpoint/2010/main" val="293767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Additional Resources</a:t>
            </a:r>
          </a:p>
        </p:txBody>
      </p:sp>
      <p:sp>
        <p:nvSpPr>
          <p:cNvPr id="3" name="Content Placeholder 2"/>
          <p:cNvSpPr>
            <a:spLocks noGrp="1"/>
          </p:cNvSpPr>
          <p:nvPr>
            <p:ph idx="1"/>
          </p:nvPr>
        </p:nvSpPr>
        <p:spPr/>
        <p:txBody>
          <a:bodyPr>
            <a:normAutofit fontScale="92500" lnSpcReduction="20000"/>
          </a:bodyPr>
          <a:lstStyle/>
          <a:p>
            <a:r>
              <a:rPr lang="en-US" dirty="0"/>
              <a:t>TEACCH Chapel Hill, Facing Your Fears group:  </a:t>
            </a:r>
            <a:r>
              <a:rPr lang="en-US" dirty="0">
                <a:hlinkClick r:id="rId2"/>
              </a:rPr>
              <a:t>http://teacch.com/regional-centers/chapel-hill-teacch-center/face-your-fears-intervention-group</a:t>
            </a:r>
            <a:endParaRPr lang="en-US" dirty="0"/>
          </a:p>
          <a:p>
            <a:r>
              <a:rPr lang="en-US" dirty="0"/>
              <a:t>Autism Treatment Network Blood Draw Toolkit: </a:t>
            </a:r>
            <a:r>
              <a:rPr lang="en-US" dirty="0">
                <a:hlinkClick r:id="rId3"/>
              </a:rPr>
              <a:t>https://www.autismspeaks.org/science/resources-programs/autism-treatment-network/tools-you-can-use/blood-draw-toolkits</a:t>
            </a:r>
            <a:endParaRPr lang="en-US" dirty="0"/>
          </a:p>
          <a:p>
            <a:r>
              <a:rPr lang="en-US" dirty="0"/>
              <a:t>The Incredible 5-Point Scale: </a:t>
            </a:r>
            <a:r>
              <a:rPr lang="en-US" dirty="0">
                <a:hlinkClick r:id="rId4"/>
              </a:rPr>
              <a:t>http://www.5pointscale.com/smart_ideas.htm</a:t>
            </a:r>
            <a:endParaRPr lang="en-US" dirty="0"/>
          </a:p>
          <a:p>
            <a:r>
              <a:rPr lang="en-US" dirty="0"/>
              <a:t>Autism Treatment Network Medication Decision Aid: </a:t>
            </a:r>
            <a:r>
              <a:rPr lang="en-US" dirty="0">
                <a:hlinkClick r:id="rId5"/>
              </a:rPr>
              <a:t>https://www.autismspeaks.org/science/resources-programs/autism-treatment-network/tools-you-can-use/medication-guide</a:t>
            </a:r>
            <a:endParaRPr lang="en-US" dirty="0"/>
          </a:p>
          <a:p>
            <a:r>
              <a:rPr lang="en-US" dirty="0"/>
              <a:t>Association for Behavioral and Cognitive Therapies (finding a CBT therapist): </a:t>
            </a:r>
            <a:r>
              <a:rPr lang="en-US" dirty="0">
                <a:hlinkClick r:id="rId6"/>
              </a:rPr>
              <a:t>http://www.findcbt.org/xFAT/</a:t>
            </a:r>
            <a:endParaRPr lang="en-US" dirty="0"/>
          </a:p>
          <a:p>
            <a:endParaRPr lang="en-US" dirty="0"/>
          </a:p>
          <a:p>
            <a:endParaRPr lang="en-US" dirty="0"/>
          </a:p>
        </p:txBody>
      </p:sp>
    </p:spTree>
    <p:extLst>
      <p:ext uri="{BB962C8B-B14F-4D97-AF65-F5344CB8AC3E}">
        <p14:creationId xmlns:p14="http://schemas.microsoft.com/office/powerpoint/2010/main" val="6055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Anxiety: Overview and Definitions</a:t>
            </a:r>
          </a:p>
        </p:txBody>
      </p:sp>
      <p:sp>
        <p:nvSpPr>
          <p:cNvPr id="3" name="Content Placeholder 2"/>
          <p:cNvSpPr>
            <a:spLocks noGrp="1"/>
          </p:cNvSpPr>
          <p:nvPr>
            <p:ph idx="1"/>
          </p:nvPr>
        </p:nvSpPr>
        <p:spPr/>
        <p:txBody>
          <a:bodyPr>
            <a:normAutofit lnSpcReduction="10000"/>
          </a:bodyPr>
          <a:lstStyle/>
          <a:p>
            <a:r>
              <a:rPr lang="en-US" b="1" dirty="0"/>
              <a:t>Anxiety</a:t>
            </a:r>
            <a:r>
              <a:rPr lang="en-US" dirty="0"/>
              <a:t>: “a feeling of worry, nervousness, or unease, typically about an imminent event or something with an uncertain outcome”</a:t>
            </a:r>
          </a:p>
          <a:p>
            <a:r>
              <a:rPr lang="en-US" dirty="0"/>
              <a:t>Anxiety exists on a spectrum:</a:t>
            </a:r>
          </a:p>
          <a:p>
            <a:pPr marL="0" indent="0">
              <a:buNone/>
            </a:pPr>
            <a:endParaRPr lang="en-US" dirty="0"/>
          </a:p>
          <a:p>
            <a:pPr marL="457200" lvl="1" indent="0">
              <a:buNone/>
            </a:pPr>
            <a:r>
              <a:rPr lang="en-US" b="1" dirty="0">
                <a:ln w="22225">
                  <a:solidFill>
                    <a:schemeClr val="accent2"/>
                  </a:solidFill>
                  <a:prstDash val="solid"/>
                </a:ln>
                <a:solidFill>
                  <a:schemeClr val="accent2">
                    <a:lumMod val="40000"/>
                    <a:lumOff val="60000"/>
                  </a:schemeClr>
                </a:solidFill>
              </a:rPr>
              <a:t>Useful</a:t>
            </a:r>
            <a:r>
              <a:rPr lang="en-US" dirty="0"/>
              <a:t>					</a:t>
            </a:r>
            <a:r>
              <a:rPr lang="en-US" b="1" dirty="0">
                <a:ln w="22225">
                  <a:solidFill>
                    <a:schemeClr val="accent2"/>
                  </a:solidFill>
                  <a:prstDash val="solid"/>
                </a:ln>
                <a:solidFill>
                  <a:schemeClr val="accent2">
                    <a:lumMod val="40000"/>
                    <a:lumOff val="60000"/>
                  </a:schemeClr>
                </a:solidFill>
              </a:rPr>
              <a:t>Debilitating</a:t>
            </a:r>
          </a:p>
          <a:p>
            <a:endParaRPr lang="en-US" dirty="0"/>
          </a:p>
          <a:p>
            <a:r>
              <a:rPr lang="en-US" b="1" dirty="0"/>
              <a:t>Anxiety disorders</a:t>
            </a:r>
            <a:r>
              <a:rPr lang="en-US" dirty="0"/>
              <a:t>:  typically defined by the Diagnostic and Statistical Manual, 5</a:t>
            </a:r>
            <a:r>
              <a:rPr lang="en-US" baseline="30000" dirty="0"/>
              <a:t>th</a:t>
            </a:r>
            <a:r>
              <a:rPr lang="en-US" dirty="0"/>
              <a:t> Edition (DSM-5)</a:t>
            </a:r>
          </a:p>
          <a:p>
            <a:pPr lvl="1"/>
            <a:r>
              <a:rPr lang="en-US" dirty="0"/>
              <a:t>Symptoms are frequent, severe, and cause significant distress or impairment</a:t>
            </a:r>
          </a:p>
          <a:p>
            <a:pPr lvl="1"/>
            <a:r>
              <a:rPr lang="en-US" dirty="0"/>
              <a:t>Treatment usually warranted</a:t>
            </a:r>
          </a:p>
        </p:txBody>
      </p:sp>
      <p:cxnSp>
        <p:nvCxnSpPr>
          <p:cNvPr id="5" name="Straight Arrow Connector 4"/>
          <p:cNvCxnSpPr/>
          <p:nvPr/>
        </p:nvCxnSpPr>
        <p:spPr>
          <a:xfrm>
            <a:off x="2245572" y="3684997"/>
            <a:ext cx="4035104"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8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When is treatment warranted?</a:t>
            </a:r>
          </a:p>
        </p:txBody>
      </p:sp>
      <p:sp>
        <p:nvSpPr>
          <p:cNvPr id="3" name="Content Placeholder 2"/>
          <p:cNvSpPr>
            <a:spLocks noGrp="1"/>
          </p:cNvSpPr>
          <p:nvPr>
            <p:ph idx="1"/>
          </p:nvPr>
        </p:nvSpPr>
        <p:spPr>
          <a:xfrm>
            <a:off x="838200" y="1825625"/>
            <a:ext cx="10701130" cy="4634810"/>
          </a:xfrm>
        </p:spPr>
        <p:txBody>
          <a:bodyPr>
            <a:normAutofit/>
          </a:bodyPr>
          <a:lstStyle/>
          <a:p>
            <a:pPr marL="0" indent="0">
              <a:buNone/>
            </a:pPr>
            <a:r>
              <a:rPr lang="en-US" dirty="0"/>
              <a:t>Focus on level of </a:t>
            </a:r>
            <a:r>
              <a:rPr lang="en-US" i="1" dirty="0"/>
              <a:t>individual distress </a:t>
            </a:r>
            <a:r>
              <a:rPr lang="en-US" dirty="0"/>
              <a:t>and </a:t>
            </a:r>
            <a:r>
              <a:rPr lang="en-US" i="1" dirty="0"/>
              <a:t>functional impairment:</a:t>
            </a:r>
          </a:p>
          <a:p>
            <a:r>
              <a:rPr lang="en-US" dirty="0"/>
              <a:t>Interferes with developing friendships</a:t>
            </a:r>
          </a:p>
          <a:p>
            <a:r>
              <a:rPr lang="en-US" dirty="0"/>
              <a:t>School avoidance/ refusal</a:t>
            </a:r>
          </a:p>
          <a:p>
            <a:r>
              <a:rPr lang="en-US" dirty="0"/>
              <a:t>Disruption to family functioning</a:t>
            </a:r>
          </a:p>
          <a:p>
            <a:r>
              <a:rPr lang="en-US" dirty="0"/>
              <a:t>Sleep disturbance</a:t>
            </a:r>
          </a:p>
          <a:p>
            <a:r>
              <a:rPr lang="en-US" dirty="0"/>
              <a:t>Significant tantrums/ meltdowns</a:t>
            </a:r>
          </a:p>
          <a:p>
            <a:r>
              <a:rPr lang="en-US" dirty="0"/>
              <a:t>Faltering academics</a:t>
            </a:r>
          </a:p>
          <a:p>
            <a:r>
              <a:rPr lang="en-US" dirty="0"/>
              <a:t>Compulsive behaviors that distresses child/ interfere with daily functioning</a:t>
            </a:r>
          </a:p>
        </p:txBody>
      </p:sp>
    </p:spTree>
    <p:extLst>
      <p:ext uri="{BB962C8B-B14F-4D97-AF65-F5344CB8AC3E}">
        <p14:creationId xmlns:p14="http://schemas.microsoft.com/office/powerpoint/2010/main" val="188030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DSM-5 Anxiety Disorders</a:t>
            </a:r>
          </a:p>
        </p:txBody>
      </p:sp>
      <p:sp>
        <p:nvSpPr>
          <p:cNvPr id="3" name="Content Placeholder 2"/>
          <p:cNvSpPr>
            <a:spLocks noGrp="1"/>
          </p:cNvSpPr>
          <p:nvPr>
            <p:ph sz="half" idx="1"/>
          </p:nvPr>
        </p:nvSpPr>
        <p:spPr/>
        <p:txBody>
          <a:bodyPr>
            <a:normAutofit/>
          </a:bodyPr>
          <a:lstStyle/>
          <a:p>
            <a:r>
              <a:rPr lang="en-US" dirty="0"/>
              <a:t>Separation Anxiety Disorder</a:t>
            </a:r>
          </a:p>
          <a:p>
            <a:r>
              <a:rPr lang="en-US" dirty="0"/>
              <a:t>Selective Mutism</a:t>
            </a:r>
          </a:p>
          <a:p>
            <a:r>
              <a:rPr lang="en-US" dirty="0">
                <a:solidFill>
                  <a:srgbClr val="FF0000"/>
                </a:solidFill>
              </a:rPr>
              <a:t>Specific Phobia</a:t>
            </a:r>
          </a:p>
          <a:p>
            <a:r>
              <a:rPr lang="en-US" dirty="0">
                <a:solidFill>
                  <a:srgbClr val="FF0000"/>
                </a:solidFill>
              </a:rPr>
              <a:t>Social Anxiety Disorder</a:t>
            </a:r>
          </a:p>
          <a:p>
            <a:r>
              <a:rPr lang="en-US" dirty="0">
                <a:solidFill>
                  <a:srgbClr val="FF0000"/>
                </a:solidFill>
              </a:rPr>
              <a:t>(Obsessive Compulsive Disorder)</a:t>
            </a:r>
          </a:p>
          <a:p>
            <a:pPr marL="0" indent="0">
              <a:buNone/>
            </a:pPr>
            <a:endParaRPr lang="en-US" dirty="0"/>
          </a:p>
          <a:p>
            <a:endParaRPr lang="en-US" dirty="0"/>
          </a:p>
          <a:p>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dirty="0"/>
              <a:t>Panic Disorder</a:t>
            </a:r>
          </a:p>
          <a:p>
            <a:r>
              <a:rPr lang="en-US" dirty="0"/>
              <a:t>Agoraphobia</a:t>
            </a:r>
          </a:p>
          <a:p>
            <a:r>
              <a:rPr lang="en-US" dirty="0">
                <a:solidFill>
                  <a:srgbClr val="FF0000"/>
                </a:solidFill>
              </a:rPr>
              <a:t>Generalized Anxiety Disorder</a:t>
            </a:r>
          </a:p>
          <a:p>
            <a:r>
              <a:rPr lang="en-US" dirty="0"/>
              <a:t>Substance-/Medication-Induced Anxiety Disorder</a:t>
            </a:r>
          </a:p>
          <a:p>
            <a:r>
              <a:rPr lang="en-US" dirty="0"/>
              <a:t>Anxiety Disorder due to a General Medical Condition</a:t>
            </a:r>
          </a:p>
        </p:txBody>
      </p:sp>
      <p:sp>
        <p:nvSpPr>
          <p:cNvPr id="5" name="TextBox 4"/>
          <p:cNvSpPr txBox="1"/>
          <p:nvPr/>
        </p:nvSpPr>
        <p:spPr>
          <a:xfrm>
            <a:off x="638174" y="5543550"/>
            <a:ext cx="10106025" cy="830997"/>
          </a:xfrm>
          <a:prstGeom prst="rect">
            <a:avLst/>
          </a:prstGeom>
          <a:noFill/>
        </p:spPr>
        <p:txBody>
          <a:bodyPr wrap="square" rtlCol="0">
            <a:spAutoFit/>
          </a:bodyPr>
          <a:lstStyle/>
          <a:p>
            <a:r>
              <a:rPr lang="en-US" sz="2400" dirty="0"/>
              <a:t>*These categories have driven most anxiety-related research and drug development.</a:t>
            </a:r>
          </a:p>
        </p:txBody>
      </p:sp>
    </p:spTree>
    <p:extLst>
      <p:ext uri="{BB962C8B-B14F-4D97-AF65-F5344CB8AC3E}">
        <p14:creationId xmlns:p14="http://schemas.microsoft.com/office/powerpoint/2010/main" val="36915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Anxiety in ID and Genetic Syndromes</a:t>
            </a:r>
          </a:p>
        </p:txBody>
      </p:sp>
      <p:sp>
        <p:nvSpPr>
          <p:cNvPr id="3" name="Content Placeholder 2"/>
          <p:cNvSpPr>
            <a:spLocks noGrp="1"/>
          </p:cNvSpPr>
          <p:nvPr>
            <p:ph idx="1"/>
          </p:nvPr>
        </p:nvSpPr>
        <p:spPr>
          <a:xfrm>
            <a:off x="838200" y="1825625"/>
            <a:ext cx="10750826" cy="4764018"/>
          </a:xfrm>
        </p:spPr>
        <p:txBody>
          <a:bodyPr/>
          <a:lstStyle/>
          <a:p>
            <a:r>
              <a:rPr lang="en-US" dirty="0"/>
              <a:t>Prevalence of anxiety is 3-22% in ID</a:t>
            </a:r>
          </a:p>
          <a:p>
            <a:pPr lvl="1"/>
            <a:r>
              <a:rPr lang="en-US" sz="2800" dirty="0"/>
              <a:t>Challenge of “diagnostic overshadowing”</a:t>
            </a:r>
          </a:p>
          <a:p>
            <a:r>
              <a:rPr lang="en-US" dirty="0"/>
              <a:t>Genetic syndromes with high rates of anxiety:</a:t>
            </a:r>
          </a:p>
          <a:p>
            <a:pPr lvl="1"/>
            <a:r>
              <a:rPr lang="en-US" sz="2800" b="1" dirty="0"/>
              <a:t>Fragile X syndrome</a:t>
            </a:r>
          </a:p>
          <a:p>
            <a:pPr lvl="2"/>
            <a:r>
              <a:rPr lang="en-US" sz="2800" dirty="0"/>
              <a:t>Social anxiety, sensory defensiveness</a:t>
            </a:r>
          </a:p>
          <a:p>
            <a:pPr lvl="1"/>
            <a:r>
              <a:rPr lang="en-US" sz="2800" b="1" dirty="0"/>
              <a:t>Williams syndrome</a:t>
            </a:r>
          </a:p>
          <a:p>
            <a:pPr lvl="2"/>
            <a:r>
              <a:rPr lang="en-US" sz="2800" dirty="0"/>
              <a:t>Phobias</a:t>
            </a:r>
          </a:p>
          <a:p>
            <a:pPr lvl="1"/>
            <a:r>
              <a:rPr lang="en-US" sz="2800" b="1" dirty="0" err="1"/>
              <a:t>Angelman</a:t>
            </a:r>
            <a:r>
              <a:rPr lang="en-US" sz="2800" b="1" dirty="0"/>
              <a:t> syndrome</a:t>
            </a:r>
          </a:p>
          <a:p>
            <a:pPr lvl="2"/>
            <a:r>
              <a:rPr lang="en-US" sz="2800" dirty="0"/>
              <a:t>Separation anxiety, social anxiety</a:t>
            </a:r>
          </a:p>
        </p:txBody>
      </p:sp>
    </p:spTree>
    <p:extLst>
      <p:ext uri="{BB962C8B-B14F-4D97-AF65-F5344CB8AC3E}">
        <p14:creationId xmlns:p14="http://schemas.microsoft.com/office/powerpoint/2010/main" val="373302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Anxiety in ASD</a:t>
            </a:r>
          </a:p>
        </p:txBody>
      </p:sp>
      <p:sp>
        <p:nvSpPr>
          <p:cNvPr id="3" name="Content Placeholder 2"/>
          <p:cNvSpPr>
            <a:spLocks noGrp="1"/>
          </p:cNvSpPr>
          <p:nvPr>
            <p:ph idx="1"/>
          </p:nvPr>
        </p:nvSpPr>
        <p:spPr/>
        <p:txBody>
          <a:bodyPr>
            <a:normAutofit/>
          </a:bodyPr>
          <a:lstStyle/>
          <a:p>
            <a:r>
              <a:rPr lang="en-US" dirty="0"/>
              <a:t>Anxiety is very common (prevalence~ 40% in ASD)</a:t>
            </a:r>
          </a:p>
          <a:p>
            <a:r>
              <a:rPr lang="en-US" dirty="0"/>
              <a:t>May fit DSM-5 definitions or present as “atypical” variant</a:t>
            </a:r>
          </a:p>
          <a:p>
            <a:r>
              <a:rPr lang="en-US" dirty="0"/>
              <a:t>4 most frequent DSM disorders include: </a:t>
            </a:r>
          </a:p>
          <a:p>
            <a:pPr lvl="1"/>
            <a:r>
              <a:rPr lang="en-US" dirty="0"/>
              <a:t>Specific phobias (e.g., fear of the dark, insects, needles)</a:t>
            </a:r>
          </a:p>
          <a:p>
            <a:pPr lvl="1"/>
            <a:r>
              <a:rPr lang="en-US" dirty="0"/>
              <a:t>Generalized anxiety disorder</a:t>
            </a:r>
          </a:p>
          <a:p>
            <a:pPr lvl="1"/>
            <a:r>
              <a:rPr lang="en-US" dirty="0"/>
              <a:t>Social anxiety disorder</a:t>
            </a:r>
          </a:p>
          <a:p>
            <a:pPr lvl="1"/>
            <a:r>
              <a:rPr lang="en-US" dirty="0"/>
              <a:t>Obsessive Compulsive Disorder</a:t>
            </a:r>
          </a:p>
          <a:p>
            <a:r>
              <a:rPr lang="en-US" dirty="0"/>
              <a:t>Symptoms don’t always map neatly onto DSM-5 defined categories</a:t>
            </a:r>
          </a:p>
          <a:p>
            <a:r>
              <a:rPr lang="en-US" dirty="0"/>
              <a:t>Positive association between anxiety and IQ</a:t>
            </a:r>
          </a:p>
        </p:txBody>
      </p:sp>
    </p:spTree>
    <p:extLst>
      <p:ext uri="{BB962C8B-B14F-4D97-AF65-F5344CB8AC3E}">
        <p14:creationId xmlns:p14="http://schemas.microsoft.com/office/powerpoint/2010/main" val="41630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Anxiety in ASD: Symptom Overlap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928987"/>
              </p:ext>
            </p:extLst>
          </p:nvPr>
        </p:nvGraphicFramePr>
        <p:xfrm>
          <a:off x="-980872" y="1738075"/>
          <a:ext cx="9395298" cy="384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928043" y="3297677"/>
            <a:ext cx="3822970" cy="2943883"/>
          </a:xfrm>
          <a:prstGeom prst="rect">
            <a:avLst/>
          </a:prstGeom>
          <a:noFill/>
          <a:ln w="15875">
            <a:solidFill>
              <a:schemeClr val="tx1"/>
            </a:solidFill>
          </a:ln>
        </p:spPr>
        <p:txBody>
          <a:bodyPr wrap="square" rtlCol="0">
            <a:spAutoFit/>
          </a:bodyPr>
          <a:lstStyle/>
          <a:p>
            <a:pPr marL="685800" lvl="1" indent="-228600">
              <a:lnSpc>
                <a:spcPct val="90000"/>
              </a:lnSpc>
              <a:spcBef>
                <a:spcPts val="500"/>
              </a:spcBef>
              <a:buFont typeface="Arial" panose="020B0604020202020204" pitchFamily="34" charset="0"/>
              <a:buChar char="•"/>
            </a:pPr>
            <a:r>
              <a:rPr lang="en-US" sz="2400" dirty="0">
                <a:solidFill>
                  <a:prstClr val="black"/>
                </a:solidFill>
              </a:rPr>
              <a:t>Extreme upset with change, deviation from routine</a:t>
            </a:r>
          </a:p>
          <a:p>
            <a:pPr marL="685800" lvl="1" indent="-228600">
              <a:lnSpc>
                <a:spcPct val="90000"/>
              </a:lnSpc>
              <a:spcBef>
                <a:spcPts val="500"/>
              </a:spcBef>
              <a:buFont typeface="Arial" panose="020B0604020202020204" pitchFamily="34" charset="0"/>
              <a:buChar char="•"/>
            </a:pPr>
            <a:r>
              <a:rPr lang="en-US" sz="2400" dirty="0">
                <a:solidFill>
                  <a:prstClr val="black"/>
                </a:solidFill>
              </a:rPr>
              <a:t>Insistence on sameness</a:t>
            </a:r>
          </a:p>
          <a:p>
            <a:pPr marL="685800" lvl="1" indent="-228600">
              <a:lnSpc>
                <a:spcPct val="90000"/>
              </a:lnSpc>
              <a:spcBef>
                <a:spcPts val="500"/>
              </a:spcBef>
              <a:buFont typeface="Arial" panose="020B0604020202020204" pitchFamily="34" charset="0"/>
              <a:buChar char="•"/>
            </a:pPr>
            <a:r>
              <a:rPr lang="en-US" sz="2400" dirty="0">
                <a:solidFill>
                  <a:prstClr val="black"/>
                </a:solidFill>
              </a:rPr>
              <a:t>Discomfort in social situations</a:t>
            </a:r>
          </a:p>
          <a:p>
            <a:pPr marL="685800" lvl="1" indent="-228600">
              <a:lnSpc>
                <a:spcPct val="90000"/>
              </a:lnSpc>
              <a:spcBef>
                <a:spcPts val="500"/>
              </a:spcBef>
              <a:buFont typeface="Arial" panose="020B0604020202020204" pitchFamily="34" charset="0"/>
              <a:buChar char="•"/>
            </a:pPr>
            <a:r>
              <a:rPr lang="en-US" sz="2400" dirty="0">
                <a:solidFill>
                  <a:prstClr val="black"/>
                </a:solidFill>
              </a:rPr>
              <a:t>Aversiveness to sensory stimuli</a:t>
            </a:r>
          </a:p>
        </p:txBody>
      </p:sp>
      <p:sp>
        <p:nvSpPr>
          <p:cNvPr id="14" name="Arrow: Curved Up 13"/>
          <p:cNvSpPr/>
          <p:nvPr/>
        </p:nvSpPr>
        <p:spPr>
          <a:xfrm>
            <a:off x="3463047" y="4212078"/>
            <a:ext cx="4464996" cy="181420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60361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8506</TotalTime>
  <Words>2206</Words>
  <Application>Microsoft Office PowerPoint</Application>
  <PresentationFormat>Widescreen</PresentationFormat>
  <Paragraphs>324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Cambria</vt:lpstr>
      <vt:lpstr>Times New Roman</vt:lpstr>
      <vt:lpstr>Office Theme</vt:lpstr>
      <vt:lpstr>Treatment Options for Anxiety in Individuals with Intellectual and Developmental Disorders</vt:lpstr>
      <vt:lpstr>Learning Objectives</vt:lpstr>
      <vt:lpstr>First, a caveat…</vt:lpstr>
      <vt:lpstr>Anxiety: Overview and Definitions</vt:lpstr>
      <vt:lpstr>When is treatment warranted?</vt:lpstr>
      <vt:lpstr>DSM-5 Anxiety Disorders</vt:lpstr>
      <vt:lpstr>Anxiety in ID and Genetic Syndromes</vt:lpstr>
      <vt:lpstr>Anxiety in ASD</vt:lpstr>
      <vt:lpstr>Anxiety in ASD: Symptom Overlap</vt:lpstr>
      <vt:lpstr>Anxiety in ASD and ID</vt:lpstr>
      <vt:lpstr>Social Anxiety in ASD</vt:lpstr>
      <vt:lpstr>ASD and OCD</vt:lpstr>
      <vt:lpstr>Assessment of Anxiety in ASD and ID</vt:lpstr>
      <vt:lpstr>Treatment of Anxiety in ASD and ID</vt:lpstr>
      <vt:lpstr>Non-Pharmacological Interventions with Positive Evidence for Anxiety in ASD</vt:lpstr>
      <vt:lpstr>Cognitive Behavioral Therapy for ASD/ID</vt:lpstr>
      <vt:lpstr>CBT adaptations for ASD</vt:lpstr>
      <vt:lpstr>ASD-Specific Treatment Protocols</vt:lpstr>
      <vt:lpstr>Facing Your Fears: Example of Group Therapy</vt:lpstr>
      <vt:lpstr>Facing Your Fears: Essential Elements</vt:lpstr>
      <vt:lpstr>Tips and Strategies for Home</vt:lpstr>
      <vt:lpstr>Graded Exposure Hierarchy Example: Fear of Insects</vt:lpstr>
      <vt:lpstr>The Incredible 5-Point Scale (http://www.5pointscale.com/)</vt:lpstr>
      <vt:lpstr>The Incredible 5-Point Scale: Examples</vt:lpstr>
      <vt:lpstr>The Incredible 5-Point Scale: Examples</vt:lpstr>
      <vt:lpstr>PowerPoint Presentation</vt:lpstr>
      <vt:lpstr>Medication Interventions for Anxiety</vt:lpstr>
      <vt:lpstr>Why are medication trials for anxiety in ASD/ID so scant?</vt:lpstr>
      <vt:lpstr>SSRIs approved for anxiety in children without ID/D</vt:lpstr>
      <vt:lpstr>SSRIs in Children with ASD</vt:lpstr>
      <vt:lpstr>Buspirone</vt:lpstr>
      <vt:lpstr>Buspirone</vt:lpstr>
      <vt:lpstr>Use of Medication for Anxiety</vt:lpstr>
      <vt:lpstr>Use of Medication for Anxiety</vt:lpstr>
      <vt:lpstr>Use of Medication for Anxiety</vt:lpstr>
      <vt:lpstr>Challenges to Treatment/ Future Directions</vt:lpstr>
      <vt:lpstr>Summary: Treatment of Anxiety in ASD/ ID</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Options for Anxiety in Individuals with Intellectual and Developmental Disorders</dc:title>
  <dc:creator>Politte, Laura Catherine</dc:creator>
  <cp:lastModifiedBy>jeffry low</cp:lastModifiedBy>
  <cp:revision>57</cp:revision>
  <dcterms:created xsi:type="dcterms:W3CDTF">2017-04-20T19:51:35Z</dcterms:created>
  <dcterms:modified xsi:type="dcterms:W3CDTF">2017-05-11T12:45:25Z</dcterms:modified>
</cp:coreProperties>
</file>